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37"/>
  </p:notesMasterIdLst>
  <p:sldIdLst>
    <p:sldId id="256" r:id="rId2"/>
    <p:sldId id="264" r:id="rId3"/>
    <p:sldId id="313" r:id="rId4"/>
    <p:sldId id="396" r:id="rId5"/>
    <p:sldId id="318" r:id="rId6"/>
    <p:sldId id="397" r:id="rId7"/>
    <p:sldId id="498" r:id="rId8"/>
    <p:sldId id="398" r:id="rId9"/>
    <p:sldId id="340" r:id="rId10"/>
    <p:sldId id="341" r:id="rId11"/>
    <p:sldId id="342" r:id="rId12"/>
    <p:sldId id="343" r:id="rId13"/>
    <p:sldId id="344" r:id="rId14"/>
    <p:sldId id="399" r:id="rId15"/>
    <p:sldId id="400" r:id="rId16"/>
    <p:sldId id="401" r:id="rId17"/>
    <p:sldId id="402" r:id="rId18"/>
    <p:sldId id="349" r:id="rId19"/>
    <p:sldId id="436" r:id="rId20"/>
    <p:sldId id="352" r:id="rId21"/>
    <p:sldId id="351" r:id="rId22"/>
    <p:sldId id="353" r:id="rId23"/>
    <p:sldId id="350" r:id="rId24"/>
    <p:sldId id="354" r:id="rId25"/>
    <p:sldId id="403" r:id="rId26"/>
    <p:sldId id="355" r:id="rId27"/>
    <p:sldId id="405" r:id="rId28"/>
    <p:sldId id="404" r:id="rId29"/>
    <p:sldId id="437" r:id="rId30"/>
    <p:sldId id="359" r:id="rId31"/>
    <p:sldId id="438" r:id="rId32"/>
    <p:sldId id="510" r:id="rId33"/>
    <p:sldId id="410" r:id="rId34"/>
    <p:sldId id="511" r:id="rId35"/>
    <p:sldId id="263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Segoe UI Light" panose="020B0502040204020203" pitchFamily="34" charset="0"/>
      <p:regular r:id="rId46"/>
      <p:italic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华文宋体" panose="02010600040101010101" pitchFamily="2" charset="-122"/>
      <p:regular r:id="rId50"/>
    </p:embeddedFont>
    <p:embeddedFont>
      <p:font typeface="微软雅黑" panose="020B0503020204020204" pitchFamily="34" charset="-122"/>
      <p:regular r:id="rId51"/>
      <p:bold r:id="rId52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1576A"/>
    <a:srgbClr val="F23C00"/>
    <a:srgbClr val="D9DAD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9" autoAdjust="0"/>
    <p:restoredTop sz="93349" autoAdjust="0"/>
  </p:normalViewPr>
  <p:slideViewPr>
    <p:cSldViewPr snapToGrid="0" snapToObjects="1">
      <p:cViewPr varScale="1">
        <p:scale>
          <a:sx n="88" d="100"/>
          <a:sy n="88" d="100"/>
        </p:scale>
        <p:origin x="286" y="73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80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04C4457-43FD-443B-A4C7-39009BEC9634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99BA7C5-4AAB-4563-B228-54634D1530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C889A-75B1-4803-828A-B38755311F1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52027" y="830737"/>
            <a:ext cx="12362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3200" b="1" dirty="0" smtClean="0">
                <a:solidFill>
                  <a:srgbClr val="FF0000"/>
                </a:solidFill>
              </a:defRPr>
            </a:lvl1pPr>
          </a:lstStyle>
          <a:p>
            <a:pPr marL="0"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70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92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76719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  <p:sldLayoutId id="2147483681" r:id="rId8"/>
    <p:sldLayoutId id="2147483682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313889" y="5050344"/>
            <a:ext cx="354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内存管理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69743" y="2733690"/>
            <a:ext cx="9032285" cy="941796"/>
            <a:chOff x="1326178" y="1750072"/>
            <a:chExt cx="6774214" cy="706347"/>
          </a:xfrm>
        </p:grpSpPr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6178" y="187115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6" name="矩形 15"/>
            <p:cNvSpPr/>
            <p:nvPr/>
          </p:nvSpPr>
          <p:spPr>
            <a:xfrm>
              <a:off x="1477306" y="1750072"/>
              <a:ext cx="6623086" cy="70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覆盖（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overlay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）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  <a:p>
              <a:pPr>
                <a:spcBef>
                  <a:spcPct val="3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应用程序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手动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把需要的指令和数据保存在内存中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57172" y="2000200"/>
            <a:ext cx="8464608" cy="516659"/>
            <a:chOff x="866750" y="1063645"/>
            <a:chExt cx="6348456" cy="387494"/>
          </a:xfrm>
        </p:grpSpPr>
        <p:sp>
          <p:nvSpPr>
            <p:cNvPr id="83" name="TextBox 82"/>
            <p:cNvSpPr txBox="1"/>
            <p:nvPr/>
          </p:nvSpPr>
          <p:spPr>
            <a:xfrm>
              <a:off x="1214414" y="1063645"/>
              <a:ext cx="600079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计算机系统时常出现</a:t>
              </a:r>
              <a:r>
                <a:rPr lang="zh-CN" altLang="en-US" sz="2667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内存空间不够用</a:t>
              </a:r>
              <a:endParaRPr lang="en-US" altLang="zh-CN" sz="2667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66750" y="1104890"/>
              <a:ext cx="36933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400" dirty="0">
                <a:solidFill>
                  <a:srgbClr val="11576A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69742" y="3948025"/>
            <a:ext cx="8042539" cy="941796"/>
            <a:chOff x="1326178" y="2409822"/>
            <a:chExt cx="6031904" cy="706347"/>
          </a:xfrm>
        </p:grpSpPr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6178" y="254226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0" name="矩形 9"/>
            <p:cNvSpPr/>
            <p:nvPr/>
          </p:nvSpPr>
          <p:spPr>
            <a:xfrm>
              <a:off x="1477306" y="2409822"/>
              <a:ext cx="5880776" cy="706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3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交换（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swapping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）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  <a:p>
              <a:pPr>
                <a:spcBef>
                  <a:spcPct val="3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操作系统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自动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把暂时不能执行的程序保存到外存中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69742" y="5162360"/>
            <a:ext cx="8552232" cy="904863"/>
            <a:chOff x="1326178" y="3090866"/>
            <a:chExt cx="6414174" cy="678647"/>
          </a:xfrm>
        </p:grpSpPr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6178" y="319949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1" name="矩形 10"/>
            <p:cNvSpPr/>
            <p:nvPr/>
          </p:nvSpPr>
          <p:spPr>
            <a:xfrm>
              <a:off x="1477306" y="3090866"/>
              <a:ext cx="6263046" cy="678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虚拟存储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  <a:p>
              <a:pPr>
                <a:spcBef>
                  <a:spcPct val="2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在有限容量的内存中，以页为单位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自动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装入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更多更大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的程序</a:t>
              </a:r>
            </a:p>
          </p:txBody>
        </p:sp>
      </p:grp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DEB0AC1-EEC2-4AD5-AEAC-B0610FE51C2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虚拟存储需求</a:t>
            </a:r>
          </a:p>
        </p:txBody>
      </p:sp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49517BBF-99AB-46E5-ACFD-FBE56667A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DA5144CA-7429-4124-BEFE-DEADDDA465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1A973DF1-07FC-47D9-B55C-8CBF839D9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1" name="文本占位符 4">
            <a:extLst>
              <a:ext uri="{FF2B5EF4-FFF2-40B4-BE49-F238E27FC236}">
                <a16:creationId xmlns:a16="http://schemas.microsoft.com/office/drawing/2014/main" id="{87B07169-F7C4-4F25-93E7-9F137F1D6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CB60F068-C9ED-4AB2-BFF0-51B920AEFE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22043" y="4345341"/>
            <a:ext cx="10477573" cy="461665"/>
            <a:chOff x="929820" y="2856088"/>
            <a:chExt cx="7858180" cy="346249"/>
          </a:xfrm>
        </p:grpSpPr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58" y="298682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6" name="矩形 15"/>
            <p:cNvSpPr/>
            <p:nvPr/>
          </p:nvSpPr>
          <p:spPr>
            <a:xfrm>
              <a:off x="929820" y="2856088"/>
              <a:ext cx="785818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20208" lvl="1" indent="-380990">
                <a:spcBef>
                  <a:spcPct val="200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必要部分（常用功能）的代码和数据常驻内存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5216" y="2761010"/>
            <a:ext cx="908784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85224">
              <a:spcBef>
                <a:spcPct val="20000"/>
              </a:spcBef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 </a:t>
            </a:r>
            <a:r>
              <a: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44296" y="4987743"/>
            <a:ext cx="10261904" cy="461665"/>
            <a:chOff x="871510" y="3225420"/>
            <a:chExt cx="7696428" cy="346249"/>
          </a:xfrm>
        </p:grpSpPr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58" y="3337891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9" name="矩形 8"/>
            <p:cNvSpPr/>
            <p:nvPr/>
          </p:nvSpPr>
          <p:spPr>
            <a:xfrm>
              <a:off x="871510" y="3225420"/>
              <a:ext cx="7696428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77316" lvl="1" indent="38099">
                <a:spcBef>
                  <a:spcPct val="200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可选部分（不常用功能）放在其他程序模块中,只在需要到时装入内存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86827" y="5651680"/>
            <a:ext cx="9810819" cy="461665"/>
            <a:chOff x="903408" y="3844009"/>
            <a:chExt cx="7358114" cy="346249"/>
          </a:xfrm>
        </p:grpSpPr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58" y="395417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0" name="矩形 9"/>
            <p:cNvSpPr/>
            <p:nvPr/>
          </p:nvSpPr>
          <p:spPr>
            <a:xfrm>
              <a:off x="903408" y="3844009"/>
              <a:ext cx="7358114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20208" lvl="1" indent="-380990">
                <a:spcBef>
                  <a:spcPct val="200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不存在调用关系的模块可相互覆盖，共用同一块内存区域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18899" y="1763748"/>
            <a:ext cx="9525067" cy="995272"/>
            <a:chOff x="852462" y="1063645"/>
            <a:chExt cx="7143800" cy="746454"/>
          </a:xfrm>
        </p:grpSpPr>
        <p:sp>
          <p:nvSpPr>
            <p:cNvPr id="83" name="TextBox 82"/>
            <p:cNvSpPr txBox="1"/>
            <p:nvPr/>
          </p:nvSpPr>
          <p:spPr>
            <a:xfrm>
              <a:off x="852462" y="1063645"/>
              <a:ext cx="7143800" cy="7464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目标</a:t>
              </a:r>
            </a:p>
            <a:p>
              <a:pPr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        在较小的可用内存中运行较大的程序</a:t>
              </a:r>
            </a:p>
          </p:txBody>
        </p:sp>
        <p:pic>
          <p:nvPicPr>
            <p:cNvPr id="11" name="图片 1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58" y="1555242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7" name="TextBox 7"/>
          <p:cNvSpPr txBox="1"/>
          <p:nvPr/>
        </p:nvSpPr>
        <p:spPr>
          <a:xfrm>
            <a:off x="1286827" y="3251357"/>
            <a:ext cx="9457139" cy="99527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85224">
              <a:spcBef>
                <a:spcPct val="20000"/>
              </a:spcBef>
            </a:pP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依据程序逻辑结构，将程序划分为若干</a:t>
            </a:r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功能相对独立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的模块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  <a:p>
            <a:pPr marL="385224">
              <a:spcBef>
                <a:spcPct val="20000"/>
              </a:spcBef>
            </a:pP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与不会同时执行的模块</a:t>
            </a:r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共享同一块内存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区域</a:t>
            </a:r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EF6B8E6D-5437-40CE-9665-82DE96FE34D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覆盖技术</a:t>
            </a:r>
          </a:p>
        </p:txBody>
      </p:sp>
      <p:sp>
        <p:nvSpPr>
          <p:cNvPr id="18" name="文本占位符 1">
            <a:extLst>
              <a:ext uri="{FF2B5EF4-FFF2-40B4-BE49-F238E27FC236}">
                <a16:creationId xmlns:a16="http://schemas.microsoft.com/office/drawing/2014/main" id="{13AB036B-1925-4E4C-B8C5-4E023C9EE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6336B32C-4071-4824-8BB4-F67789997C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A7B99FDA-37DD-4F8E-A0F1-5E2A012577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id="{9CED8871-EBAD-42A1-93EE-1D4CC49E03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418C3986-9540-4A75-9CDA-77B1A62393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726688" y="1524349"/>
            <a:ext cx="2729837" cy="4874832"/>
            <a:chOff x="5076056" y="931850"/>
            <a:chExt cx="2047378" cy="3656124"/>
          </a:xfrm>
        </p:grpSpPr>
        <p:sp>
          <p:nvSpPr>
            <p:cNvPr id="123" name="Rectangle 18"/>
            <p:cNvSpPr>
              <a:spLocks noChangeArrowheads="1"/>
            </p:cNvSpPr>
            <p:nvPr/>
          </p:nvSpPr>
          <p:spPr bwMode="auto">
            <a:xfrm>
              <a:off x="5270205" y="1354481"/>
              <a:ext cx="1610898" cy="3233493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 cmpd="sng">
              <a:solidFill>
                <a:srgbClr val="00507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 anchor="ctr"/>
            <a:lstStyle/>
            <a:p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" name="Line 19"/>
            <p:cNvSpPr>
              <a:spLocks noChangeShapeType="1"/>
            </p:cNvSpPr>
            <p:nvPr/>
          </p:nvSpPr>
          <p:spPr bwMode="auto">
            <a:xfrm>
              <a:off x="5270205" y="1851942"/>
              <a:ext cx="1610898" cy="0"/>
            </a:xfrm>
            <a:prstGeom prst="line">
              <a:avLst/>
            </a:prstGeom>
            <a:noFill/>
            <a:ln w="28575" cmpd="sng">
              <a:solidFill>
                <a:srgbClr val="00507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Line 20"/>
            <p:cNvSpPr>
              <a:spLocks noChangeShapeType="1"/>
            </p:cNvSpPr>
            <p:nvPr/>
          </p:nvSpPr>
          <p:spPr bwMode="auto">
            <a:xfrm>
              <a:off x="5270205" y="2299656"/>
              <a:ext cx="1610898" cy="0"/>
            </a:xfrm>
            <a:prstGeom prst="line">
              <a:avLst/>
            </a:prstGeom>
            <a:noFill/>
            <a:ln w="28575" cmpd="sng">
              <a:solidFill>
                <a:srgbClr val="00507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Line 21"/>
            <p:cNvSpPr>
              <a:spLocks noChangeShapeType="1"/>
            </p:cNvSpPr>
            <p:nvPr/>
          </p:nvSpPr>
          <p:spPr bwMode="auto">
            <a:xfrm>
              <a:off x="5270205" y="3045847"/>
              <a:ext cx="1610898" cy="0"/>
            </a:xfrm>
            <a:prstGeom prst="line">
              <a:avLst/>
            </a:prstGeom>
            <a:noFill/>
            <a:ln w="28575" cmpd="sng">
              <a:solidFill>
                <a:srgbClr val="00507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Line 22"/>
            <p:cNvSpPr>
              <a:spLocks noChangeShapeType="1"/>
            </p:cNvSpPr>
            <p:nvPr/>
          </p:nvSpPr>
          <p:spPr bwMode="auto">
            <a:xfrm>
              <a:off x="5270205" y="4090514"/>
              <a:ext cx="1610898" cy="0"/>
            </a:xfrm>
            <a:prstGeom prst="line">
              <a:avLst/>
            </a:prstGeom>
            <a:noFill/>
            <a:ln w="28575" cmpd="sng">
              <a:solidFill>
                <a:srgbClr val="00507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Text Box 23"/>
            <p:cNvSpPr txBox="1">
              <a:spLocks noChangeArrowheads="1"/>
            </p:cNvSpPr>
            <p:nvPr/>
          </p:nvSpPr>
          <p:spPr bwMode="auto">
            <a:xfrm>
              <a:off x="5565724" y="1840683"/>
              <a:ext cx="1420396" cy="498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>
                <a:lnSpc>
                  <a:spcPts val="2133"/>
                </a:lnSpc>
              </a:pPr>
              <a:r>
                <a:rPr lang="zh-CN" altLang="en-US" sz="18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程序X的常驻区</a:t>
              </a:r>
            </a:p>
            <a:p>
              <a:pPr>
                <a:lnSpc>
                  <a:spcPts val="2133"/>
                </a:lnSpc>
              </a:pPr>
              <a:r>
                <a:rPr lang="zh-CN" altLang="en-US" sz="18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A（20K）</a:t>
              </a:r>
            </a:p>
          </p:txBody>
        </p:sp>
        <p:sp>
          <p:nvSpPr>
            <p:cNvPr id="129" name="Text Box 24"/>
            <p:cNvSpPr txBox="1">
              <a:spLocks noChangeArrowheads="1"/>
            </p:cNvSpPr>
            <p:nvPr/>
          </p:nvSpPr>
          <p:spPr bwMode="auto">
            <a:xfrm>
              <a:off x="5965850" y="2445442"/>
              <a:ext cx="852855" cy="525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18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覆盖区0</a:t>
              </a:r>
            </a:p>
            <a:p>
              <a:r>
                <a:rPr lang="zh-CN" altLang="en-US" sz="18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（50K）</a:t>
              </a:r>
            </a:p>
          </p:txBody>
        </p:sp>
        <p:sp>
          <p:nvSpPr>
            <p:cNvPr id="130" name="Text Box 25"/>
            <p:cNvSpPr txBox="1">
              <a:spLocks noChangeArrowheads="1"/>
            </p:cNvSpPr>
            <p:nvPr/>
          </p:nvSpPr>
          <p:spPr bwMode="auto">
            <a:xfrm>
              <a:off x="5976219" y="3280414"/>
              <a:ext cx="852855" cy="525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18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覆盖区1</a:t>
              </a:r>
            </a:p>
            <a:p>
              <a:r>
                <a:rPr lang="zh-CN" altLang="en-US" sz="18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（40K）</a:t>
              </a:r>
            </a:p>
          </p:txBody>
        </p:sp>
        <p:sp>
          <p:nvSpPr>
            <p:cNvPr id="147" name="Text Box 43"/>
            <p:cNvSpPr txBox="1">
              <a:spLocks noChangeArrowheads="1"/>
            </p:cNvSpPr>
            <p:nvPr/>
          </p:nvSpPr>
          <p:spPr bwMode="auto">
            <a:xfrm>
              <a:off x="5076056" y="931850"/>
              <a:ext cx="2047378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内存总共：110K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11551" y="3367533"/>
            <a:ext cx="553084" cy="656725"/>
            <a:chOff x="4475344" y="2254826"/>
            <a:chExt cx="495338" cy="492544"/>
          </a:xfrm>
        </p:grpSpPr>
        <p:sp>
          <p:nvSpPr>
            <p:cNvPr id="131" name="Rectangle 26"/>
            <p:cNvSpPr>
              <a:spLocks noChangeArrowheads="1"/>
            </p:cNvSpPr>
            <p:nvPr/>
          </p:nvSpPr>
          <p:spPr bwMode="auto">
            <a:xfrm>
              <a:off x="4534201" y="2254826"/>
              <a:ext cx="436481" cy="492544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 cmpd="sng">
              <a:solidFill>
                <a:srgbClr val="00507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 anchor="ctr"/>
            <a:lstStyle/>
            <a:p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Text Box 36"/>
            <p:cNvSpPr txBox="1">
              <a:spLocks noChangeArrowheads="1"/>
            </p:cNvSpPr>
            <p:nvPr/>
          </p:nvSpPr>
          <p:spPr bwMode="auto">
            <a:xfrm>
              <a:off x="4475344" y="2335618"/>
              <a:ext cx="484481" cy="371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C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93340" y="3359851"/>
            <a:ext cx="467148" cy="973848"/>
            <a:chOff x="3848303" y="2299657"/>
            <a:chExt cx="436481" cy="447713"/>
          </a:xfrm>
        </p:grpSpPr>
        <p:sp>
          <p:nvSpPr>
            <p:cNvPr id="132" name="Rectangle 27"/>
            <p:cNvSpPr>
              <a:spLocks noChangeArrowheads="1"/>
            </p:cNvSpPr>
            <p:nvPr/>
          </p:nvSpPr>
          <p:spPr bwMode="auto">
            <a:xfrm>
              <a:off x="3848303" y="2299657"/>
              <a:ext cx="436481" cy="447713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 cmpd="sng">
              <a:solidFill>
                <a:srgbClr val="00507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 anchor="ctr"/>
            <a:lstStyle/>
            <a:p>
              <a:pPr algn="ctr"/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2" name="Text Box 37"/>
            <p:cNvSpPr txBox="1">
              <a:spLocks noChangeArrowheads="1"/>
            </p:cNvSpPr>
            <p:nvPr/>
          </p:nvSpPr>
          <p:spPr bwMode="auto">
            <a:xfrm>
              <a:off x="3856852" y="2394162"/>
              <a:ext cx="423071" cy="2279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129322" y="4452249"/>
            <a:ext cx="540956" cy="794804"/>
            <a:chOff x="4650393" y="3195086"/>
            <a:chExt cx="495104" cy="497460"/>
          </a:xfrm>
        </p:grpSpPr>
        <p:sp>
          <p:nvSpPr>
            <p:cNvPr id="135" name="Rectangle 30"/>
            <p:cNvSpPr>
              <a:spLocks noChangeArrowheads="1"/>
            </p:cNvSpPr>
            <p:nvPr/>
          </p:nvSpPr>
          <p:spPr bwMode="auto">
            <a:xfrm>
              <a:off x="4709016" y="3195086"/>
              <a:ext cx="436481" cy="497460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 cmpd="sng">
              <a:solidFill>
                <a:srgbClr val="00507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 anchor="ctr"/>
            <a:lstStyle/>
            <a:p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Text Box 38"/>
            <p:cNvSpPr txBox="1">
              <a:spLocks noChangeArrowheads="1"/>
            </p:cNvSpPr>
            <p:nvPr/>
          </p:nvSpPr>
          <p:spPr bwMode="auto">
            <a:xfrm>
              <a:off x="4650393" y="3266747"/>
              <a:ext cx="462832" cy="310355"/>
            </a:xfrm>
            <a:prstGeom prst="rect">
              <a:avLst/>
            </a:prstGeom>
            <a:noFill/>
            <a:ln w="19050"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F</a:t>
              </a:r>
            </a:p>
          </p:txBody>
        </p:sp>
      </p:grpSp>
      <p:sp>
        <p:nvSpPr>
          <p:cNvPr id="145" name="Text Box 41"/>
          <p:cNvSpPr txBox="1">
            <a:spLocks noChangeArrowheads="1"/>
          </p:cNvSpPr>
          <p:nvPr/>
        </p:nvSpPr>
        <p:spPr bwMode="auto">
          <a:xfrm>
            <a:off x="6543626" y="2799700"/>
            <a:ext cx="473635" cy="495862"/>
          </a:xfrm>
          <a:prstGeom prst="rect">
            <a:avLst/>
          </a:prstGeom>
          <a:gradFill>
            <a:gsLst>
              <a:gs pos="100000">
                <a:srgbClr val="007C8B"/>
              </a:gs>
              <a:gs pos="0">
                <a:srgbClr val="0EB1C8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 cmpd="sng">
            <a:solidFill>
              <a:srgbClr val="00507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20227" tIns="62653" rIns="120227" bIns="62653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</a:t>
            </a:r>
          </a:p>
        </p:txBody>
      </p:sp>
      <p:sp>
        <p:nvSpPr>
          <p:cNvPr id="148" name="Text Box 44"/>
          <p:cNvSpPr txBox="1">
            <a:spLocks noChangeArrowheads="1"/>
          </p:cNvSpPr>
          <p:nvPr/>
        </p:nvSpPr>
        <p:spPr bwMode="auto">
          <a:xfrm>
            <a:off x="1853200" y="5057361"/>
            <a:ext cx="2377574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/>
            <a:lvl2pPr marL="45720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另一种调用方法：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93462" y="4452249"/>
            <a:ext cx="523777" cy="509465"/>
            <a:chOff x="4096701" y="3195085"/>
            <a:chExt cx="487607" cy="511106"/>
          </a:xfrm>
        </p:grpSpPr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4147827" y="3195085"/>
              <a:ext cx="436481" cy="497460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 cmpd="sng">
              <a:solidFill>
                <a:srgbClr val="00507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 anchor="ctr"/>
            <a:lstStyle/>
            <a:p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Text Box 45"/>
            <p:cNvSpPr txBox="1">
              <a:spLocks noChangeArrowheads="1"/>
            </p:cNvSpPr>
            <p:nvPr/>
          </p:nvSpPr>
          <p:spPr bwMode="auto">
            <a:xfrm>
              <a:off x="4096701" y="3208731"/>
              <a:ext cx="475250" cy="497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E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645699" y="4452252"/>
            <a:ext cx="577830" cy="663280"/>
            <a:chOff x="3520649" y="3195086"/>
            <a:chExt cx="506625" cy="497460"/>
          </a:xfrm>
        </p:grpSpPr>
        <p:sp>
          <p:nvSpPr>
            <p:cNvPr id="133" name="Rectangle 28"/>
            <p:cNvSpPr>
              <a:spLocks noChangeArrowheads="1"/>
            </p:cNvSpPr>
            <p:nvPr/>
          </p:nvSpPr>
          <p:spPr bwMode="auto">
            <a:xfrm>
              <a:off x="3586638" y="3195086"/>
              <a:ext cx="436481" cy="497460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 cmpd="sng">
              <a:solidFill>
                <a:srgbClr val="00507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 anchor="ctr"/>
            <a:lstStyle/>
            <a:p>
              <a:endParaRPr lang="zh-CN" altLang="en-US" sz="2400" b="1">
                <a:solidFill>
                  <a:srgbClr val="007C8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0" name="Text Box 46"/>
            <p:cNvSpPr txBox="1">
              <a:spLocks noChangeArrowheads="1"/>
            </p:cNvSpPr>
            <p:nvPr/>
          </p:nvSpPr>
          <p:spPr bwMode="auto">
            <a:xfrm>
              <a:off x="3520649" y="3257867"/>
              <a:ext cx="506625" cy="3718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D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25612" y="1520812"/>
            <a:ext cx="3993012" cy="3262825"/>
            <a:chOff x="350249" y="929197"/>
            <a:chExt cx="2994759" cy="2447119"/>
          </a:xfrm>
        </p:grpSpPr>
        <p:sp>
          <p:nvSpPr>
            <p:cNvPr id="146" name="Text Box 42"/>
            <p:cNvSpPr txBox="1">
              <a:spLocks noChangeArrowheads="1"/>
            </p:cNvSpPr>
            <p:nvPr/>
          </p:nvSpPr>
          <p:spPr bwMode="auto">
            <a:xfrm>
              <a:off x="670940" y="929197"/>
              <a:ext cx="233982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程序调用结构：190K</a:t>
              </a:r>
            </a:p>
          </p:txBody>
        </p:sp>
        <p:grpSp>
          <p:nvGrpSpPr>
            <p:cNvPr id="160" name="组合 159"/>
            <p:cNvGrpSpPr/>
            <p:nvPr/>
          </p:nvGrpSpPr>
          <p:grpSpPr>
            <a:xfrm>
              <a:off x="350249" y="1357155"/>
              <a:ext cx="2994759" cy="2019161"/>
              <a:chOff x="724663" y="1405467"/>
              <a:chExt cx="2994759" cy="2019161"/>
            </a:xfrm>
          </p:grpSpPr>
          <p:sp>
            <p:nvSpPr>
              <p:cNvPr id="107" name="Rectangle 2"/>
              <p:cNvSpPr>
                <a:spLocks noChangeArrowheads="1"/>
              </p:cNvSpPr>
              <p:nvPr/>
            </p:nvSpPr>
            <p:spPr bwMode="auto">
              <a:xfrm>
                <a:off x="1510481" y="1405467"/>
                <a:ext cx="872961" cy="397968"/>
              </a:xfrm>
              <a:prstGeom prst="rect">
                <a:avLst/>
              </a:prstGeom>
              <a:gradFill>
                <a:gsLst>
                  <a:gs pos="100000">
                    <a:srgbClr val="007C8B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 cmpd="sng">
                <a:solidFill>
                  <a:srgbClr val="00507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>
                  <a:lnSpc>
                    <a:spcPts val="1733"/>
                  </a:lnSpc>
                </a:pPr>
                <a:endParaRPr lang="zh-CN" altLang="en-US" sz="18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" name="Rectangle 3"/>
              <p:cNvSpPr>
                <a:spLocks noChangeArrowheads="1"/>
              </p:cNvSpPr>
              <p:nvPr/>
            </p:nvSpPr>
            <p:spPr bwMode="auto">
              <a:xfrm>
                <a:off x="1970819" y="2978297"/>
                <a:ext cx="561189" cy="397968"/>
              </a:xfrm>
              <a:prstGeom prst="rect">
                <a:avLst/>
              </a:prstGeom>
              <a:gradFill>
                <a:gsLst>
                  <a:gs pos="100000">
                    <a:srgbClr val="007C8B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 cmpd="sng">
                <a:solidFill>
                  <a:srgbClr val="00507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/>
                <a:endParaRPr lang="zh-CN" altLang="en-US" sz="2400" b="1" dirty="0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0" name="Line 5"/>
              <p:cNvSpPr>
                <a:spLocks noChangeShapeType="1"/>
              </p:cNvSpPr>
              <p:nvPr/>
            </p:nvSpPr>
            <p:spPr bwMode="auto">
              <a:xfrm>
                <a:off x="1222567" y="2033122"/>
                <a:ext cx="0" cy="149238"/>
              </a:xfrm>
              <a:prstGeom prst="line">
                <a:avLst/>
              </a:prstGeom>
              <a:noFill/>
              <a:ln w="28575" cmpd="sng">
                <a:solidFill>
                  <a:srgbClr val="00507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1" name="Line 6"/>
              <p:cNvSpPr>
                <a:spLocks noChangeShapeType="1"/>
              </p:cNvSpPr>
              <p:nvPr/>
            </p:nvSpPr>
            <p:spPr bwMode="auto">
              <a:xfrm>
                <a:off x="2781425" y="2033122"/>
                <a:ext cx="0" cy="149238"/>
              </a:xfrm>
              <a:prstGeom prst="line">
                <a:avLst/>
              </a:prstGeom>
              <a:noFill/>
              <a:ln w="28575" cmpd="sng">
                <a:solidFill>
                  <a:srgbClr val="00507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2" name="Line 7"/>
              <p:cNvSpPr>
                <a:spLocks noChangeShapeType="1"/>
              </p:cNvSpPr>
              <p:nvPr/>
            </p:nvSpPr>
            <p:spPr bwMode="auto">
              <a:xfrm>
                <a:off x="1222567" y="2033122"/>
                <a:ext cx="1558859" cy="0"/>
              </a:xfrm>
              <a:prstGeom prst="line">
                <a:avLst/>
              </a:prstGeom>
              <a:noFill/>
              <a:ln w="28575" cmpd="sng">
                <a:solidFill>
                  <a:srgbClr val="00507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3" name="Line 8"/>
              <p:cNvSpPr>
                <a:spLocks noChangeShapeType="1"/>
              </p:cNvSpPr>
              <p:nvPr/>
            </p:nvSpPr>
            <p:spPr bwMode="auto">
              <a:xfrm>
                <a:off x="2282591" y="2829059"/>
                <a:ext cx="0" cy="149238"/>
              </a:xfrm>
              <a:prstGeom prst="line">
                <a:avLst/>
              </a:prstGeom>
              <a:noFill/>
              <a:ln w="28575" cmpd="sng">
                <a:solidFill>
                  <a:srgbClr val="00507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4" name="Line 9"/>
              <p:cNvSpPr>
                <a:spLocks noChangeShapeType="1"/>
              </p:cNvSpPr>
              <p:nvPr/>
            </p:nvSpPr>
            <p:spPr bwMode="auto">
              <a:xfrm>
                <a:off x="3467323" y="2829059"/>
                <a:ext cx="0" cy="149238"/>
              </a:xfrm>
              <a:prstGeom prst="line">
                <a:avLst/>
              </a:prstGeom>
              <a:noFill/>
              <a:ln w="28575" cmpd="sng">
                <a:solidFill>
                  <a:srgbClr val="00507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5" name="Line 10"/>
              <p:cNvSpPr>
                <a:spLocks noChangeShapeType="1"/>
              </p:cNvSpPr>
              <p:nvPr/>
            </p:nvSpPr>
            <p:spPr bwMode="auto">
              <a:xfrm flipV="1">
                <a:off x="2282591" y="2829059"/>
                <a:ext cx="1184733" cy="0"/>
              </a:xfrm>
              <a:prstGeom prst="line">
                <a:avLst/>
              </a:prstGeom>
              <a:noFill/>
              <a:ln w="28575" cmpd="sng">
                <a:solidFill>
                  <a:srgbClr val="00507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6" name="Line 11"/>
              <p:cNvSpPr>
                <a:spLocks noChangeShapeType="1"/>
              </p:cNvSpPr>
              <p:nvPr/>
            </p:nvSpPr>
            <p:spPr bwMode="auto">
              <a:xfrm>
                <a:off x="1222567" y="2580328"/>
                <a:ext cx="0" cy="397968"/>
              </a:xfrm>
              <a:prstGeom prst="line">
                <a:avLst/>
              </a:prstGeom>
              <a:noFill/>
              <a:ln w="28575" cmpd="sng">
                <a:solidFill>
                  <a:srgbClr val="00507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7" name="Line 12"/>
              <p:cNvSpPr>
                <a:spLocks noChangeShapeType="1"/>
              </p:cNvSpPr>
              <p:nvPr/>
            </p:nvSpPr>
            <p:spPr bwMode="auto">
              <a:xfrm>
                <a:off x="2781425" y="2580328"/>
                <a:ext cx="0" cy="248730"/>
              </a:xfrm>
              <a:prstGeom prst="line">
                <a:avLst/>
              </a:prstGeom>
              <a:noFill/>
              <a:ln w="28575" cmpd="sng">
                <a:solidFill>
                  <a:srgbClr val="00507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8" name="Line 13"/>
              <p:cNvSpPr>
                <a:spLocks noChangeShapeType="1"/>
              </p:cNvSpPr>
              <p:nvPr/>
            </p:nvSpPr>
            <p:spPr bwMode="auto">
              <a:xfrm>
                <a:off x="1970819" y="1834138"/>
                <a:ext cx="0" cy="198984"/>
              </a:xfrm>
              <a:prstGeom prst="line">
                <a:avLst/>
              </a:prstGeom>
              <a:noFill/>
              <a:ln w="28575" cmpd="sng">
                <a:solidFill>
                  <a:srgbClr val="00507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 b="1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9" name="Rectangle 14"/>
              <p:cNvSpPr>
                <a:spLocks noChangeArrowheads="1"/>
              </p:cNvSpPr>
              <p:nvPr/>
            </p:nvSpPr>
            <p:spPr bwMode="auto">
              <a:xfrm>
                <a:off x="2344945" y="2187542"/>
                <a:ext cx="872961" cy="397968"/>
              </a:xfrm>
              <a:prstGeom prst="rect">
                <a:avLst/>
              </a:prstGeom>
              <a:gradFill>
                <a:gsLst>
                  <a:gs pos="100000">
                    <a:srgbClr val="007C8B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 cmpd="sng">
                <a:solidFill>
                  <a:srgbClr val="00507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/>
                <a:endParaRPr lang="zh-CN" altLang="en-US" sz="2400" b="1" dirty="0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1" name="Rectangle 16"/>
              <p:cNvSpPr>
                <a:spLocks noChangeArrowheads="1"/>
              </p:cNvSpPr>
              <p:nvPr/>
            </p:nvSpPr>
            <p:spPr bwMode="auto">
              <a:xfrm>
                <a:off x="786086" y="2978297"/>
                <a:ext cx="872961" cy="397968"/>
              </a:xfrm>
              <a:prstGeom prst="rect">
                <a:avLst/>
              </a:prstGeom>
              <a:gradFill>
                <a:gsLst>
                  <a:gs pos="100000">
                    <a:srgbClr val="007C8B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 cmpd="sng">
                <a:solidFill>
                  <a:srgbClr val="00507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/>
                <a:endParaRPr lang="zh-CN" altLang="en-US" sz="2400" b="1" dirty="0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2" name="Rectangle 48"/>
              <p:cNvSpPr>
                <a:spLocks noChangeArrowheads="1"/>
              </p:cNvSpPr>
              <p:nvPr/>
            </p:nvSpPr>
            <p:spPr bwMode="auto">
              <a:xfrm>
                <a:off x="3153555" y="2977103"/>
                <a:ext cx="561189" cy="397968"/>
              </a:xfrm>
              <a:prstGeom prst="rect">
                <a:avLst/>
              </a:prstGeom>
              <a:gradFill>
                <a:gsLst>
                  <a:gs pos="100000">
                    <a:srgbClr val="007C8B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 cmpd="sng">
                <a:solidFill>
                  <a:srgbClr val="00507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/>
                <a:endParaRPr lang="zh-CN" altLang="en-US" sz="1600" b="1" dirty="0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4" name="Rectangle 50"/>
              <p:cNvSpPr>
                <a:spLocks noChangeArrowheads="1"/>
              </p:cNvSpPr>
              <p:nvPr/>
            </p:nvSpPr>
            <p:spPr bwMode="auto">
              <a:xfrm>
                <a:off x="724663" y="2191285"/>
                <a:ext cx="872961" cy="397968"/>
              </a:xfrm>
              <a:prstGeom prst="rect">
                <a:avLst/>
              </a:prstGeom>
              <a:gradFill>
                <a:gsLst>
                  <a:gs pos="100000">
                    <a:srgbClr val="007C8B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 cmpd="sng">
                <a:solidFill>
                  <a:srgbClr val="00507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/>
                <a:endParaRPr lang="zh-CN" altLang="en-US" sz="1600" b="1" dirty="0">
                  <a:solidFill>
                    <a:srgbClr val="007C8B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9" name="Rectangle 4"/>
              <p:cNvSpPr>
                <a:spLocks noChangeArrowheads="1"/>
              </p:cNvSpPr>
              <p:nvPr/>
            </p:nvSpPr>
            <p:spPr bwMode="auto">
              <a:xfrm>
                <a:off x="3158233" y="3026660"/>
                <a:ext cx="561189" cy="397968"/>
              </a:xfrm>
              <a:prstGeom prst="rect">
                <a:avLst/>
              </a:prstGeom>
              <a:noFill/>
              <a:ln w="15875" cmpd="sng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F</a:t>
                </a:r>
              </a:p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40K</a:t>
                </a:r>
              </a:p>
            </p:txBody>
          </p:sp>
          <p:sp>
            <p:nvSpPr>
              <p:cNvPr id="120" name="Rectangle 15"/>
              <p:cNvSpPr>
                <a:spLocks noChangeArrowheads="1"/>
              </p:cNvSpPr>
              <p:nvPr/>
            </p:nvSpPr>
            <p:spPr bwMode="auto">
              <a:xfrm>
                <a:off x="724925" y="2226346"/>
                <a:ext cx="872961" cy="397968"/>
              </a:xfrm>
              <a:prstGeom prst="rect">
                <a:avLst/>
              </a:prstGeom>
              <a:noFill/>
              <a:ln w="15875" cmpd="sng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</a:p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50K</a:t>
                </a:r>
              </a:p>
            </p:txBody>
          </p:sp>
          <p:sp>
            <p:nvSpPr>
              <p:cNvPr id="151" name="Rectangle 47"/>
              <p:cNvSpPr>
                <a:spLocks noChangeArrowheads="1"/>
              </p:cNvSpPr>
              <p:nvPr/>
            </p:nvSpPr>
            <p:spPr bwMode="auto">
              <a:xfrm>
                <a:off x="1979114" y="3012900"/>
                <a:ext cx="561189" cy="397968"/>
              </a:xfrm>
              <a:prstGeom prst="rect">
                <a:avLst/>
              </a:prstGeom>
              <a:noFill/>
              <a:ln w="15875" cmpd="sng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E</a:t>
                </a:r>
              </a:p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20K</a:t>
                </a:r>
              </a:p>
            </p:txBody>
          </p:sp>
          <p:sp>
            <p:nvSpPr>
              <p:cNvPr id="153" name="Rectangle 49"/>
              <p:cNvSpPr>
                <a:spLocks noChangeArrowheads="1"/>
              </p:cNvSpPr>
              <p:nvPr/>
            </p:nvSpPr>
            <p:spPr bwMode="auto">
              <a:xfrm>
                <a:off x="2364530" y="2210856"/>
                <a:ext cx="872961" cy="397968"/>
              </a:xfrm>
              <a:prstGeom prst="rect">
                <a:avLst/>
              </a:prstGeom>
              <a:noFill/>
              <a:ln w="15875" cmpd="sng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</a:p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30K</a:t>
                </a:r>
              </a:p>
            </p:txBody>
          </p:sp>
          <p:sp>
            <p:nvSpPr>
              <p:cNvPr id="155" name="Rectangle 51"/>
              <p:cNvSpPr>
                <a:spLocks noChangeArrowheads="1"/>
              </p:cNvSpPr>
              <p:nvPr/>
            </p:nvSpPr>
            <p:spPr bwMode="auto">
              <a:xfrm>
                <a:off x="805671" y="3012900"/>
                <a:ext cx="872961" cy="397968"/>
              </a:xfrm>
              <a:prstGeom prst="rect">
                <a:avLst/>
              </a:prstGeom>
              <a:noFill/>
              <a:ln w="15875" cmpd="sng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D</a:t>
                </a:r>
              </a:p>
              <a:p>
                <a:pPr algn="ctr">
                  <a:lnSpc>
                    <a:spcPts val="1733"/>
                  </a:lnSpc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30K</a:t>
                </a:r>
              </a:p>
            </p:txBody>
          </p:sp>
          <p:sp>
            <p:nvSpPr>
              <p:cNvPr id="158" name="Rectangle 15"/>
              <p:cNvSpPr>
                <a:spLocks noChangeArrowheads="1"/>
              </p:cNvSpPr>
              <p:nvPr/>
            </p:nvSpPr>
            <p:spPr bwMode="auto">
              <a:xfrm>
                <a:off x="1500166" y="1440528"/>
                <a:ext cx="872961" cy="397968"/>
              </a:xfrm>
              <a:prstGeom prst="rect">
                <a:avLst/>
              </a:prstGeom>
              <a:noFill/>
              <a:ln w="15875" cmpd="sng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20227" tIns="62653" rIns="120227" bIns="62653" anchor="ctr"/>
              <a:lstStyle/>
              <a:p>
                <a:pPr algn="ctr">
                  <a:lnSpc>
                    <a:spcPts val="1733"/>
                  </a:lnSpc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>
                  <a:lnSpc>
                    <a:spcPts val="1733"/>
                  </a:lnSpc>
                </a:pPr>
                <a:r>
                  <a:rPr lang="en-US" altLang="zh-CN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0K</a:t>
                </a:r>
              </a:p>
            </p:txBody>
          </p:sp>
        </p:grpSp>
      </p:grpSp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2164605" y="5531006"/>
            <a:ext cx="2937022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/>
            <a:lvl2pPr marL="45720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A占一个分区：20K</a:t>
            </a:r>
          </a:p>
        </p:txBody>
      </p:sp>
      <p:sp>
        <p:nvSpPr>
          <p:cNvPr id="62" name="Text Box 44"/>
          <p:cNvSpPr txBox="1">
            <a:spLocks noChangeArrowheads="1"/>
          </p:cNvSpPr>
          <p:nvPr/>
        </p:nvSpPr>
        <p:spPr bwMode="auto">
          <a:xfrm>
            <a:off x="2164606" y="5924869"/>
            <a:ext cx="4051109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/>
            <a:lvl2pPr marL="45720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B、E和F共用一个分区：50K</a:t>
            </a:r>
          </a:p>
        </p:txBody>
      </p:sp>
      <p:sp>
        <p:nvSpPr>
          <p:cNvPr id="63" name="Text Box 44"/>
          <p:cNvSpPr txBox="1">
            <a:spLocks noChangeArrowheads="1"/>
          </p:cNvSpPr>
          <p:nvPr/>
        </p:nvSpPr>
        <p:spPr bwMode="auto">
          <a:xfrm>
            <a:off x="2164605" y="6364538"/>
            <a:ext cx="3680816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/>
            <a:lvl2pPr marL="45720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— 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C和D共用一个分区：30K</a:t>
            </a:r>
          </a:p>
        </p:txBody>
      </p:sp>
      <p:sp>
        <p:nvSpPr>
          <p:cNvPr id="64" name="Text Box 44"/>
          <p:cNvSpPr txBox="1">
            <a:spLocks noChangeArrowheads="1"/>
          </p:cNvSpPr>
          <p:nvPr/>
        </p:nvSpPr>
        <p:spPr bwMode="auto">
          <a:xfrm>
            <a:off x="4035463" y="5053294"/>
            <a:ext cx="1090363" cy="42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/>
            <a:lvl2pPr marL="457200"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(100K)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957DBA25-8C31-43F1-9C0A-7EBD544F3A3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覆盖技术示例</a:t>
            </a:r>
          </a:p>
        </p:txBody>
      </p:sp>
      <p:sp>
        <p:nvSpPr>
          <p:cNvPr id="58" name="文本占位符 1">
            <a:extLst>
              <a:ext uri="{FF2B5EF4-FFF2-40B4-BE49-F238E27FC236}">
                <a16:creationId xmlns:a16="http://schemas.microsoft.com/office/drawing/2014/main" id="{9B34EDFB-A6D9-4622-86A9-7945CC1F6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57F4A18D-8B29-4E2F-83AF-CBAE99A504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60" name="文本占位符 3">
            <a:extLst>
              <a:ext uri="{FF2B5EF4-FFF2-40B4-BE49-F238E27FC236}">
                <a16:creationId xmlns:a16="http://schemas.microsoft.com/office/drawing/2014/main" id="{9BF00735-4E06-482C-A484-5CB49FF0F0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id="{4D3C5AD9-292E-4630-9883-9BD04BDBC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66" name="文本占位符 5">
            <a:extLst>
              <a:ext uri="{FF2B5EF4-FFF2-40B4-BE49-F238E27FC236}">
                <a16:creationId xmlns:a16="http://schemas.microsoft.com/office/drawing/2014/main" id="{56481491-32F7-4DF4-B515-B44614098B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0.11979 -0.00185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0.15625 -0.0011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875 0.0016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0.15625 -0.0011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8334 -0.00463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1875 0.00162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6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12565 0.00162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12565 0.00162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" y="6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06419 -0.00162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5" grpId="1" animBg="1"/>
      <p:bldP spid="148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91770" y="1978097"/>
            <a:ext cx="5040452" cy="4146683"/>
            <a:chOff x="288355" y="1085048"/>
            <a:chExt cx="3780339" cy="3110012"/>
          </a:xfrm>
        </p:grpSpPr>
        <p:pic>
          <p:nvPicPr>
            <p:cNvPr id="10" name="Picture 4" descr="turbopascal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55" y="1085048"/>
              <a:ext cx="3772619" cy="2357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07040" y="3633464"/>
              <a:ext cx="3761654" cy="56159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Turbo Pascal的Overlay系统单元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  <a:p>
              <a:pPr algn="ctr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支持程序员控制的覆盖技术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570073" y="1973871"/>
            <a:ext cx="4664620" cy="1988917"/>
            <a:chOff x="852462" y="858374"/>
            <a:chExt cx="3657976" cy="1491687"/>
          </a:xfrm>
        </p:grpSpPr>
        <p:sp>
          <p:nvSpPr>
            <p:cNvPr id="83" name="TextBox 82"/>
            <p:cNvSpPr txBox="1"/>
            <p:nvPr/>
          </p:nvSpPr>
          <p:spPr>
            <a:xfrm>
              <a:off x="852462" y="858374"/>
              <a:ext cx="2469134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indent="-380990">
                <a:spcBef>
                  <a:spcPct val="50000"/>
                </a:spcBef>
                <a:buSzPct val="100000"/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增加编程困难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380" y="2101405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380" y="135721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401521" y="1359323"/>
              <a:ext cx="3108917" cy="54880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indent="-380990">
                <a:lnSpc>
                  <a:spcPts val="1733"/>
                </a:lnSpc>
                <a:spcBef>
                  <a:spcPct val="500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需程序员划分功能模块，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  <a:p>
              <a:pPr indent="-380990">
                <a:lnSpc>
                  <a:spcPts val="1733"/>
                </a:lnSpc>
                <a:spcBef>
                  <a:spcPct val="500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并确定模块间的覆盖关系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97899" y="2003812"/>
              <a:ext cx="2670331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indent="-380990">
                <a:spcBef>
                  <a:spcPct val="500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增加了编程的复杂度；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67669" y="4405191"/>
            <a:ext cx="3908849" cy="1576025"/>
            <a:chOff x="845649" y="2565543"/>
            <a:chExt cx="2891387" cy="1182019"/>
          </a:xfrm>
        </p:grpSpPr>
        <p:pic>
          <p:nvPicPr>
            <p:cNvPr id="8" name="图片 7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387" y="3528361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9" name="图片 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387" y="308698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8" name="TextBox 17"/>
            <p:cNvSpPr txBox="1"/>
            <p:nvPr/>
          </p:nvSpPr>
          <p:spPr>
            <a:xfrm>
              <a:off x="845649" y="2565543"/>
              <a:ext cx="2154715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indent="-380990">
                <a:spcBef>
                  <a:spcPct val="50000"/>
                </a:spcBef>
                <a:buSzPct val="100000"/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增加执行时间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79582" y="2988236"/>
              <a:ext cx="235745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indent="-380990">
                <a:spcBef>
                  <a:spcPct val="500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从外存装入覆盖模块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79582" y="3401313"/>
              <a:ext cx="1440335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indent="-380990">
                <a:spcBef>
                  <a:spcPct val="500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时间换空间</a:t>
              </a:r>
            </a:p>
          </p:txBody>
        </p:sp>
      </p:grpSp>
      <p:sp>
        <p:nvSpPr>
          <p:cNvPr id="21" name="内容占位符 20">
            <a:extLst>
              <a:ext uri="{FF2B5EF4-FFF2-40B4-BE49-F238E27FC236}">
                <a16:creationId xmlns:a16="http://schemas.microsoft.com/office/drawing/2014/main" id="{BF79E883-E256-4FC0-8402-4BB8330449D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覆盖技术不足</a:t>
            </a:r>
          </a:p>
        </p:txBody>
      </p:sp>
      <p:sp>
        <p:nvSpPr>
          <p:cNvPr id="22" name="文本占位符 1">
            <a:extLst>
              <a:ext uri="{FF2B5EF4-FFF2-40B4-BE49-F238E27FC236}">
                <a16:creationId xmlns:a16="http://schemas.microsoft.com/office/drawing/2014/main" id="{6D9CB465-CB37-4536-90C7-97B51A50C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FD20F250-053B-46F0-BD08-9E75520838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2F320B90-946E-40B6-8FB7-BF11B835F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5" name="文本占位符 4">
            <a:extLst>
              <a:ext uri="{FF2B5EF4-FFF2-40B4-BE49-F238E27FC236}">
                <a16:creationId xmlns:a16="http://schemas.microsoft.com/office/drawing/2014/main" id="{7F93EAD0-2576-4566-9E90-ED1DC00E9E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6" name="文本占位符 5">
            <a:extLst>
              <a:ext uri="{FF2B5EF4-FFF2-40B4-BE49-F238E27FC236}">
                <a16:creationId xmlns:a16="http://schemas.microsoft.com/office/drawing/2014/main" id="{DA421945-9392-4BD1-8845-F5E632D02C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86827" y="1454017"/>
            <a:ext cx="7935715" cy="1019986"/>
            <a:chOff x="852462" y="1063645"/>
            <a:chExt cx="5951786" cy="764989"/>
          </a:xfrm>
        </p:grpSpPr>
        <p:sp>
          <p:nvSpPr>
            <p:cNvPr id="83" name="TextBox 82"/>
            <p:cNvSpPr txBox="1"/>
            <p:nvPr/>
          </p:nvSpPr>
          <p:spPr>
            <a:xfrm>
              <a:off x="852462" y="1063645"/>
              <a:ext cx="143352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目标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    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24" y="155891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370198" y="1451560"/>
              <a:ext cx="543405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增加正在运行或需要运行的程序的内存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86827" y="2549533"/>
            <a:ext cx="6102392" cy="933885"/>
            <a:chOff x="852462" y="1885282"/>
            <a:chExt cx="4576794" cy="700414"/>
          </a:xfrm>
        </p:grpSpPr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4813" y="233437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852462" y="1885282"/>
              <a:ext cx="1703314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20000"/>
                </a:spcBef>
                <a:buSzPct val="100000"/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方法 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7141" y="2208621"/>
              <a:ext cx="4132115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Font typeface="Wingdings" charset="0"/>
                <a:buNone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可将暂时不能运行的程序放到外存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41577" y="4457657"/>
            <a:ext cx="6028645" cy="925092"/>
            <a:chOff x="1193524" y="3316374"/>
            <a:chExt cx="4521484" cy="693819"/>
          </a:xfrm>
        </p:grpSpPr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24" y="3469533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285852" y="3316374"/>
              <a:ext cx="250033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Font typeface="Wingdings" charset="0"/>
                <a:buNone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换出（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swap out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）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33502" y="3694770"/>
              <a:ext cx="4181506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Font typeface="Wingdings" charset="0"/>
                <a:buNone/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把一个进程的整个地址空间保存到外存</a:t>
              </a:r>
              <a:endParaRPr lang="en-US" altLang="zh-CN" sz="2133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439" y="3794964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8" name="组合 7"/>
          <p:cNvGrpSpPr/>
          <p:nvPr/>
        </p:nvGrpSpPr>
        <p:grpSpPr>
          <a:xfrm>
            <a:off x="1741577" y="5326928"/>
            <a:ext cx="6027701" cy="917747"/>
            <a:chOff x="1193524" y="3968327"/>
            <a:chExt cx="4520776" cy="688310"/>
          </a:xfrm>
        </p:grpSpPr>
        <p:sp>
          <p:nvSpPr>
            <p:cNvPr id="17" name="TextBox 16"/>
            <p:cNvSpPr txBox="1"/>
            <p:nvPr/>
          </p:nvSpPr>
          <p:spPr>
            <a:xfrm>
              <a:off x="1285852" y="3968327"/>
              <a:ext cx="2214578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Font typeface="Wingdings" charset="0"/>
                <a:buNone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换入（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swap in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）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33502" y="4341214"/>
              <a:ext cx="4180798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Font typeface="Wingdings" charset="0"/>
                <a:buNone/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将外存中某进程的地址空间读入到内存</a:t>
              </a:r>
              <a:endParaRPr lang="en-US" altLang="zh-CN" sz="2133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24" y="4099914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439" y="4457104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1762883" y="3506103"/>
            <a:ext cx="7403179" cy="928263"/>
            <a:chOff x="1209504" y="2602710"/>
            <a:chExt cx="5552384" cy="696197"/>
          </a:xfrm>
        </p:grpSpPr>
        <p:sp>
          <p:nvSpPr>
            <p:cNvPr id="11" name="TextBox 10"/>
            <p:cNvSpPr txBox="1"/>
            <p:nvPr/>
          </p:nvSpPr>
          <p:spPr>
            <a:xfrm>
              <a:off x="1339403" y="2602710"/>
              <a:ext cx="5177403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Font typeface="Wingdings" charset="0"/>
                <a:buNone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换入换出的基本单位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9504" y="271560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3" name="TextBox 10"/>
            <p:cNvSpPr txBox="1"/>
            <p:nvPr/>
          </p:nvSpPr>
          <p:spPr>
            <a:xfrm>
              <a:off x="1584485" y="2983484"/>
              <a:ext cx="5177403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Font typeface="Wingdings" charset="0"/>
                <a:buNone/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整个进程的地址空间</a:t>
              </a: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216" y="3082088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29" name="内容占位符 28">
            <a:extLst>
              <a:ext uri="{FF2B5EF4-FFF2-40B4-BE49-F238E27FC236}">
                <a16:creationId xmlns:a16="http://schemas.microsoft.com/office/drawing/2014/main" id="{007F5E3C-30C9-4A81-8A22-6A933EC3AC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交换技术</a:t>
            </a:r>
          </a:p>
        </p:txBody>
      </p:sp>
      <p:sp>
        <p:nvSpPr>
          <p:cNvPr id="32" name="文本占位符 1">
            <a:extLst>
              <a:ext uri="{FF2B5EF4-FFF2-40B4-BE49-F238E27FC236}">
                <a16:creationId xmlns:a16="http://schemas.microsoft.com/office/drawing/2014/main" id="{51154477-09DE-48A4-A3A0-702331E75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52AFF3E4-2655-4094-8D00-3587F6D233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4" name="文本占位符 3">
            <a:extLst>
              <a:ext uri="{FF2B5EF4-FFF2-40B4-BE49-F238E27FC236}">
                <a16:creationId xmlns:a16="http://schemas.microsoft.com/office/drawing/2014/main" id="{57091A0D-5FDA-42D1-8654-BA87F1CE9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id="{19F0900A-9B8C-4C03-B8AE-90EF6D2FE0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36" name="文本占位符 5">
            <a:extLst>
              <a:ext uri="{FF2B5EF4-FFF2-40B4-BE49-F238E27FC236}">
                <a16:creationId xmlns:a16="http://schemas.microsoft.com/office/drawing/2014/main" id="{A87ED8D8-588B-4E93-A25B-D865C7273E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100239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37" y="1892248"/>
            <a:ext cx="1658675" cy="403244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06" y="1977510"/>
            <a:ext cx="2592288" cy="3650805"/>
          </a:xfrm>
          <a:prstGeom prst="rect">
            <a:avLst/>
          </a:prstGeom>
        </p:spPr>
      </p:pic>
      <p:sp>
        <p:nvSpPr>
          <p:cNvPr id="24" name="Text Box 42"/>
          <p:cNvSpPr>
            <a:spLocks noChangeArrowheads="1"/>
          </p:cNvSpPr>
          <p:nvPr/>
        </p:nvSpPr>
        <p:spPr bwMode="auto">
          <a:xfrm>
            <a:off x="3080117" y="2180281"/>
            <a:ext cx="1608102" cy="39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0000" tIns="62400" rIns="120000" bIns="62400">
            <a:spAutoFit/>
          </a:bodyPr>
          <a:lstStyle/>
          <a:p>
            <a:pPr eaLnBrk="1" hangingPunct="1">
              <a:buSzPct val="100000"/>
            </a:pPr>
            <a:r>
              <a:rPr lang="zh-CN" altLang="en-US" sz="2667" b="1" baseline="-25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操作系统内核</a:t>
            </a:r>
          </a:p>
        </p:txBody>
      </p:sp>
      <p:sp>
        <p:nvSpPr>
          <p:cNvPr id="27" name="Text Box 42"/>
          <p:cNvSpPr>
            <a:spLocks noChangeArrowheads="1"/>
          </p:cNvSpPr>
          <p:nvPr/>
        </p:nvSpPr>
        <p:spPr bwMode="auto">
          <a:xfrm>
            <a:off x="3009371" y="5376905"/>
            <a:ext cx="1608102" cy="39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0000" tIns="62400" rIns="120000" bIns="62400">
            <a:spAutoFit/>
          </a:bodyPr>
          <a:lstStyle/>
          <a:p>
            <a:pPr algn="ctr" eaLnBrk="1" hangingPunct="1">
              <a:buSzPct val="100000"/>
            </a:pPr>
            <a:r>
              <a:rPr lang="zh-CN" altLang="en-US" sz="2667" b="1" baseline="-25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用户地址空间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259861" y="3223803"/>
            <a:ext cx="1082029" cy="1110725"/>
            <a:chOff x="4456190" y="1493457"/>
            <a:chExt cx="1218200" cy="833044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190" y="1493457"/>
              <a:ext cx="1218200" cy="833044"/>
            </a:xfrm>
            <a:prstGeom prst="rect">
              <a:avLst/>
            </a:prstGeom>
          </p:spPr>
        </p:pic>
        <p:sp>
          <p:nvSpPr>
            <p:cNvPr id="34" name="Text Box 42"/>
            <p:cNvSpPr>
              <a:spLocks noChangeArrowheads="1"/>
            </p:cNvSpPr>
            <p:nvPr/>
          </p:nvSpPr>
          <p:spPr bwMode="auto">
            <a:xfrm>
              <a:off x="4507465" y="1638471"/>
              <a:ext cx="1115655" cy="299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0000" tIns="62400" rIns="120000" bIns="62400">
              <a:spAutoFit/>
            </a:bodyPr>
            <a:lstStyle/>
            <a:p>
              <a:pPr algn="ctr" eaLnBrk="1" hangingPunct="1">
                <a:buSzPct val="100000"/>
              </a:pPr>
              <a:r>
                <a:rPr lang="zh-CN" altLang="en-US" sz="2667" b="1" baseline="-25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进程</a:t>
              </a:r>
              <a:r>
                <a:rPr lang="en-US" altLang="zh-CN" sz="2667" b="1" baseline="-25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p1</a:t>
              </a:r>
              <a:endParaRPr lang="zh-CN" altLang="en-US" sz="2667" b="1" baseline="-25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950220" y="4319207"/>
            <a:ext cx="1067362" cy="1110725"/>
            <a:chOff x="5364088" y="2325502"/>
            <a:chExt cx="686150" cy="833044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325502"/>
              <a:ext cx="686150" cy="833044"/>
            </a:xfrm>
            <a:prstGeom prst="rect">
              <a:avLst/>
            </a:prstGeom>
          </p:spPr>
        </p:pic>
        <p:sp>
          <p:nvSpPr>
            <p:cNvPr id="37" name="Text Box 42"/>
            <p:cNvSpPr>
              <a:spLocks noChangeArrowheads="1"/>
            </p:cNvSpPr>
            <p:nvPr/>
          </p:nvSpPr>
          <p:spPr bwMode="auto">
            <a:xfrm>
              <a:off x="5388650" y="2489582"/>
              <a:ext cx="637026" cy="299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0000" tIns="62400" rIns="120000" bIns="62400">
              <a:spAutoFit/>
            </a:bodyPr>
            <a:lstStyle/>
            <a:p>
              <a:pPr algn="ctr" eaLnBrk="1" hangingPunct="1">
                <a:buSzPct val="100000"/>
              </a:pPr>
              <a:r>
                <a:rPr lang="zh-CN" altLang="en-US" sz="2667" b="1" baseline="-25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进程</a:t>
              </a:r>
              <a:r>
                <a:rPr lang="en-US" altLang="zh-CN" sz="2667" b="1" baseline="-25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p2</a:t>
              </a:r>
              <a:endParaRPr lang="zh-CN" altLang="en-US" sz="2667" b="1" baseline="-25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38" name="直接箭头连接符 37"/>
          <p:cNvCxnSpPr/>
          <p:nvPr/>
        </p:nvCxnSpPr>
        <p:spPr>
          <a:xfrm>
            <a:off x="4330587" y="3648295"/>
            <a:ext cx="3287881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4259426" y="4675453"/>
            <a:ext cx="2951480" cy="1104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42"/>
          <p:cNvSpPr>
            <a:spLocks noChangeArrowheads="1"/>
          </p:cNvSpPr>
          <p:nvPr/>
        </p:nvSpPr>
        <p:spPr bwMode="auto">
          <a:xfrm>
            <a:off x="5272608" y="3009810"/>
            <a:ext cx="1027815" cy="53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0000" tIns="62400" rIns="120000" bIns="62400">
            <a:spAutoFit/>
          </a:bodyPr>
          <a:lstStyle/>
          <a:p>
            <a:pPr eaLnBrk="1" hangingPunct="1">
              <a:buSzPct val="100000"/>
            </a:pPr>
            <a:r>
              <a: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换入</a:t>
            </a:r>
          </a:p>
        </p:txBody>
      </p:sp>
      <p:sp>
        <p:nvSpPr>
          <p:cNvPr id="41" name="Text Box 42"/>
          <p:cNvSpPr>
            <a:spLocks noChangeArrowheads="1"/>
          </p:cNvSpPr>
          <p:nvPr/>
        </p:nvSpPr>
        <p:spPr bwMode="auto">
          <a:xfrm>
            <a:off x="5195664" y="4161182"/>
            <a:ext cx="1006977" cy="413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0000" tIns="62400" rIns="120000" bIns="62400">
            <a:spAutoFit/>
          </a:bodyPr>
          <a:lstStyle/>
          <a:p>
            <a:pPr eaLnBrk="1" hangingPunct="1">
              <a:buSzPct val="100000"/>
            </a:pPr>
            <a:r>
              <a: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② </a:t>
            </a:r>
            <a:r>
              <a: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换出</a:t>
            </a:r>
          </a:p>
        </p:txBody>
      </p:sp>
      <p:sp>
        <p:nvSpPr>
          <p:cNvPr id="42" name="Text Box 42"/>
          <p:cNvSpPr>
            <a:spLocks noChangeArrowheads="1"/>
          </p:cNvSpPr>
          <p:nvPr/>
        </p:nvSpPr>
        <p:spPr bwMode="auto">
          <a:xfrm>
            <a:off x="2884978" y="5839431"/>
            <a:ext cx="697597" cy="39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0000" tIns="62400" rIns="120000" bIns="62400">
            <a:spAutoFit/>
          </a:bodyPr>
          <a:lstStyle/>
          <a:p>
            <a:pPr eaLnBrk="1" hangingPunct="1">
              <a:buSzPct val="100000"/>
            </a:pPr>
            <a:r>
              <a: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内存</a:t>
            </a:r>
          </a:p>
        </p:txBody>
      </p:sp>
      <p:sp>
        <p:nvSpPr>
          <p:cNvPr id="43" name="Text Box 42"/>
          <p:cNvSpPr>
            <a:spLocks noChangeArrowheads="1"/>
          </p:cNvSpPr>
          <p:nvPr/>
        </p:nvSpPr>
        <p:spPr bwMode="auto">
          <a:xfrm>
            <a:off x="7657044" y="5576703"/>
            <a:ext cx="697597" cy="39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0000" tIns="62400" rIns="120000" bIns="62400">
            <a:spAutoFit/>
          </a:bodyPr>
          <a:lstStyle/>
          <a:p>
            <a:pPr eaLnBrk="1" hangingPunct="1">
              <a:buSzPct val="100000"/>
            </a:pPr>
            <a:r>
              <a: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外存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F9D5D2F-9BA7-40A8-B7FE-0F9E41E0A0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交换技术</a:t>
            </a:r>
          </a:p>
        </p:txBody>
      </p:sp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05834CBE-C48B-4DF0-80A6-DE031E1ECD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CBC1FB54-C07F-4701-97DB-A480F9431D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E687CB4D-BDDE-4499-8A23-F43F56A769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id="{AA04FAAC-BD06-455D-BBA4-033459701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31" name="文本占位符 5">
            <a:extLst>
              <a:ext uri="{FF2B5EF4-FFF2-40B4-BE49-F238E27FC236}">
                <a16:creationId xmlns:a16="http://schemas.microsoft.com/office/drawing/2014/main" id="{046ACA85-31DB-4356-A284-4E75FB3882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362062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0.38138 -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62" y="-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38007 -0.0030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0" y="-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07 -0.00301 L -0.38424 -0.159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72419" y="4843052"/>
            <a:ext cx="4296393" cy="461665"/>
            <a:chOff x="921077" y="3426554"/>
            <a:chExt cx="3222295" cy="346249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921077" y="3426554"/>
              <a:ext cx="3222295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592652" lvl="1">
                <a:spcBef>
                  <a:spcPts val="8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采用动态地址映射的方法</a:t>
              </a:r>
            </a:p>
          </p:txBody>
        </p:sp>
        <p:pic>
          <p:nvPicPr>
            <p:cNvPr id="10" name="图片 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229" y="3532613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677168" y="3115436"/>
            <a:ext cx="2486631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609585" indent="-609585">
              <a:spcBef>
                <a:spcPts val="800"/>
              </a:spcBef>
              <a:buSzPct val="100000"/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交换区大小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47489" y="3658929"/>
            <a:ext cx="6416837" cy="461665"/>
            <a:chOff x="902380" y="2300427"/>
            <a:chExt cx="4812628" cy="346249"/>
          </a:xfrm>
        </p:grpSpPr>
        <p:pic>
          <p:nvPicPr>
            <p:cNvPr id="9" name="图片 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821" y="241061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902380" y="2300427"/>
              <a:ext cx="4812628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592652" lvl="1">
                <a:spcBef>
                  <a:spcPts val="8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存放所有用户进程的所有内存映像的拷贝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86304" y="2526981"/>
            <a:ext cx="6573272" cy="461665"/>
            <a:chOff x="856492" y="1490891"/>
            <a:chExt cx="4929954" cy="346249"/>
          </a:xfrm>
        </p:grpSpPr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999" y="1594633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856492" y="1490891"/>
              <a:ext cx="4929954" cy="346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  <a:cs typeface="宋体" charset="0"/>
                </a:defRPr>
              </a:lvl1pPr>
              <a:lvl2pPr marL="102235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9pPr>
            </a:lstStyle>
            <a:p>
              <a:pPr marL="592652" lvl="1" indent="0">
                <a:spcBef>
                  <a:spcPts val="800"/>
                </a:spcBef>
                <a:buSzPct val="100000"/>
                <a:tabLst>
                  <a:tab pos="482588" algn="l"/>
                </a:tabLst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只当内存空间不够或有不够的可能时换出</a:t>
              </a:r>
            </a:p>
          </p:txBody>
        </p:sp>
      </p:grp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656171" y="1987854"/>
            <a:ext cx="5239792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>
              <a:spcBef>
                <a:spcPts val="800"/>
              </a:spcBef>
              <a:buSzPct val="100000"/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交换时机：何时需要发生交换？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1677166" y="4238299"/>
            <a:ext cx="877312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61942" indent="-361942">
              <a:spcBef>
                <a:spcPts val="800"/>
              </a:spcBef>
              <a:buSzPct val="100000"/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程序换入时的重定位：换出后再换入时要放在原处吗？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B6A92E0D-0E22-48A3-BBA3-547DFB8FF9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交换技术面临的问题</a:t>
            </a:r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C65C9D6D-539F-449E-A167-540F66BF7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E48211AA-8E1C-410E-ADC1-59D0F6D7B2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52C58955-7F1F-483C-B9DE-35B16911AD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BF17023F-A67C-42BC-828B-08DB27BC4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5" name="文本占位符 5">
            <a:extLst>
              <a:ext uri="{FF2B5EF4-FFF2-40B4-BE49-F238E27FC236}">
                <a16:creationId xmlns:a16="http://schemas.microsoft.com/office/drawing/2014/main" id="{06332FDE-6412-42B2-A4CD-656B77BF06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53305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47712" y="1727420"/>
            <a:ext cx="6035835" cy="2109232"/>
            <a:chOff x="909220" y="915566"/>
            <a:chExt cx="4526876" cy="1581924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921214" y="915566"/>
              <a:ext cx="1157296" cy="377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  <a:cs typeface="宋体" charset="0"/>
                </a:defRPr>
              </a:lvl1pPr>
              <a:lvl2pPr marL="102235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9pPr>
            </a:lstStyle>
            <a:p>
              <a:pPr marL="349242" indent="-349242">
                <a:buSzPct val="100000"/>
                <a:tabLst>
                  <a:tab pos="349242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覆盖</a:t>
              </a:r>
            </a:p>
          </p:txBody>
        </p:sp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784" y="1397492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784" y="2258153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1" name="矩形 10"/>
            <p:cNvSpPr/>
            <p:nvPr/>
          </p:nvSpPr>
          <p:spPr>
            <a:xfrm>
              <a:off x="909220" y="1311529"/>
              <a:ext cx="4312562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15415" lvl="1">
                <a:lnSpc>
                  <a:spcPts val="2667"/>
                </a:lnSpc>
                <a:spcBef>
                  <a:spcPts val="8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只能发生在没有调用关系的模块间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909220" y="2168554"/>
              <a:ext cx="3883934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15415" lvl="1">
                <a:lnSpc>
                  <a:spcPts val="2667"/>
                </a:lnSpc>
                <a:spcBef>
                  <a:spcPts val="8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发生在运行程序的内部模块间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909220" y="1744202"/>
              <a:ext cx="4526876" cy="32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15415" lvl="1">
                <a:lnSpc>
                  <a:spcPts val="2667"/>
                </a:lnSpc>
                <a:spcBef>
                  <a:spcPts val="8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程序员须给出模块间的逻辑覆盖结构</a:t>
              </a:r>
            </a:p>
          </p:txBody>
        </p:sp>
        <p:pic>
          <p:nvPicPr>
            <p:cNvPr id="12" name="图片 1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784" y="1856751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1747712" y="3958403"/>
            <a:ext cx="5178579" cy="2087947"/>
            <a:chOff x="909220" y="2588805"/>
            <a:chExt cx="3883934" cy="1565961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921214" y="2588805"/>
              <a:ext cx="1443048" cy="377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9242" indent="-349242">
                <a:buSzPct val="100000"/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交换</a:t>
              </a:r>
            </a:p>
          </p:txBody>
        </p:sp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784" y="3054767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784" y="391542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7" name="矩形 16"/>
            <p:cNvSpPr/>
            <p:nvPr/>
          </p:nvSpPr>
          <p:spPr>
            <a:xfrm>
              <a:off x="909220" y="2968804"/>
              <a:ext cx="2240860" cy="32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15415" lvl="1">
                <a:lnSpc>
                  <a:spcPts val="2667"/>
                </a:lnSpc>
                <a:spcBef>
                  <a:spcPts val="8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以进程为单位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909220" y="3825829"/>
              <a:ext cx="2740926" cy="32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15415" lvl="1">
                <a:lnSpc>
                  <a:spcPts val="2667"/>
                </a:lnSpc>
                <a:spcBef>
                  <a:spcPts val="8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发生在内存进程间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09220" y="3401477"/>
              <a:ext cx="3883934" cy="328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15415" lvl="1">
                <a:lnSpc>
                  <a:spcPts val="2667"/>
                </a:lnSpc>
                <a:spcBef>
                  <a:spcPts val="800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不需要模块间的逻辑覆盖结构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784" y="3514026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BAE28D95-A504-4165-8E16-55DB2604E9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441694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覆盖</a:t>
            </a:r>
            <a:r>
              <a:rPr lang="en-US" altLang="zh-CN" dirty="0"/>
              <a:t>V.S</a:t>
            </a:r>
            <a:r>
              <a:rPr lang="zh-CN" altLang="en-US" dirty="0"/>
              <a:t>交换</a:t>
            </a:r>
          </a:p>
        </p:txBody>
      </p:sp>
      <p:sp>
        <p:nvSpPr>
          <p:cNvPr id="25" name="文本占位符 1">
            <a:extLst>
              <a:ext uri="{FF2B5EF4-FFF2-40B4-BE49-F238E27FC236}">
                <a16:creationId xmlns:a16="http://schemas.microsoft.com/office/drawing/2014/main" id="{DACE3EB6-5699-4D06-80D9-792167005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CE3F984B-EB80-4738-882B-D4B297B81E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638FBEA0-A457-4A36-A189-89AE2FE06A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id="{5D155418-B1CA-4749-AEF2-C6A070FF74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9" name="文本占位符 5">
            <a:extLst>
              <a:ext uri="{FF2B5EF4-FFF2-40B4-BE49-F238E27FC236}">
                <a16:creationId xmlns:a16="http://schemas.microsoft.com/office/drawing/2014/main" id="{43B31B01-D5E9-4FD7-AE69-75B43F507E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94561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18457" y="3939355"/>
            <a:ext cx="9199172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482588" indent="-482588">
              <a:buSzPct val="100000"/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只把部分程序放到内存中，从而运行比物理内存大的程序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70990" y="4521642"/>
            <a:ext cx="6996071" cy="461665"/>
            <a:chOff x="1166586" y="3361850"/>
            <a:chExt cx="5247053" cy="346249"/>
          </a:xfrm>
        </p:grpSpPr>
        <p:sp>
          <p:nvSpPr>
            <p:cNvPr id="11" name="矩形 10"/>
            <p:cNvSpPr/>
            <p:nvPr/>
          </p:nvSpPr>
          <p:spPr>
            <a:xfrm>
              <a:off x="1166586" y="3361850"/>
              <a:ext cx="5247053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1942" lvl="1">
                <a:buSzPct val="100000"/>
                <a:tabLst>
                  <a:tab pos="241294" algn="l"/>
                </a:tabLst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由操作系统自动完成，无需程序员的干涉</a:t>
              </a:r>
            </a:p>
          </p:txBody>
        </p:sp>
        <p:pic>
          <p:nvPicPr>
            <p:cNvPr id="52" name="图片 5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0443" y="3494227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2" name="组合 1"/>
          <p:cNvGrpSpPr/>
          <p:nvPr/>
        </p:nvGrpSpPr>
        <p:grpSpPr>
          <a:xfrm>
            <a:off x="2003082" y="1568536"/>
            <a:ext cx="6294976" cy="2301208"/>
            <a:chOff x="1813814" y="2947720"/>
            <a:chExt cx="4721232" cy="1725906"/>
          </a:xfrm>
        </p:grpSpPr>
        <p:grpSp>
          <p:nvGrpSpPr>
            <p:cNvPr id="9" name="Group 6"/>
            <p:cNvGrpSpPr>
              <a:grpSpLocks/>
            </p:cNvGrpSpPr>
            <p:nvPr/>
          </p:nvGrpSpPr>
          <p:grpSpPr bwMode="auto">
            <a:xfrm>
              <a:off x="1813814" y="2947720"/>
              <a:ext cx="4721232" cy="1354485"/>
              <a:chOff x="0" y="0"/>
              <a:chExt cx="11959" cy="3430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2079" y="0"/>
                <a:ext cx="960" cy="112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0000" tIns="62400" rIns="120000" bIns="62400" anchor="ctr"/>
              <a:lstStyle/>
              <a:p>
                <a:pPr algn="ctr">
                  <a:tabLst>
                    <a:tab pos="0" algn="l"/>
                    <a:tab pos="1219170" algn="l"/>
                    <a:tab pos="2438339" algn="l"/>
                    <a:tab pos="3657509" algn="l"/>
                    <a:tab pos="4876678" algn="l"/>
                    <a:tab pos="6095848" algn="l"/>
                    <a:tab pos="7315017" algn="l"/>
                    <a:tab pos="8534187" algn="l"/>
                    <a:tab pos="9753356" algn="l"/>
                    <a:tab pos="10972526" algn="l"/>
                    <a:tab pos="12191695" algn="l"/>
                    <a:tab pos="13410865" algn="l"/>
                  </a:tabLst>
                </a:pPr>
                <a:r>
                  <a:rPr lang="zh-CN" altLang="en-US" sz="2133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cs typeface="MS PGothic" charset="0"/>
                    <a:sym typeface="Comic Sans MS" charset="0"/>
                  </a:rPr>
                  <a:t>P1</a:t>
                </a:r>
                <a:endPara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3519" y="0"/>
                <a:ext cx="960" cy="1129"/>
              </a:xfrm>
              <a:prstGeom prst="rect">
                <a:avLst/>
              </a:prstGeom>
              <a:solidFill>
                <a:srgbClr val="CCEC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0000" tIns="62400" rIns="120000" bIns="62400" anchor="ctr"/>
              <a:lstStyle/>
              <a:p>
                <a:pPr algn="ctr">
                  <a:tabLst>
                    <a:tab pos="0" algn="l"/>
                    <a:tab pos="1219170" algn="l"/>
                    <a:tab pos="2438339" algn="l"/>
                    <a:tab pos="3657509" algn="l"/>
                    <a:tab pos="4876678" algn="l"/>
                    <a:tab pos="6095848" algn="l"/>
                    <a:tab pos="7315017" algn="l"/>
                    <a:tab pos="8534187" algn="l"/>
                    <a:tab pos="9753356" algn="l"/>
                    <a:tab pos="10972526" algn="l"/>
                    <a:tab pos="12191695" algn="l"/>
                    <a:tab pos="13410865" algn="l"/>
                  </a:tabLst>
                </a:pPr>
                <a:r>
                  <a:rPr lang="zh-CN" altLang="en-US" sz="2133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cs typeface="MS PGothic" charset="0"/>
                    <a:sym typeface="Comic Sans MS" charset="0"/>
                  </a:rPr>
                  <a:t>P2</a:t>
                </a:r>
                <a:endPara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endParaRPr>
              </a:p>
            </p:txBody>
          </p:sp>
          <p:sp>
            <p:nvSpPr>
              <p:cNvPr id="15" name="Rectangle 9"/>
              <p:cNvSpPr>
                <a:spLocks noChangeArrowheads="1"/>
              </p:cNvSpPr>
              <p:nvPr/>
            </p:nvSpPr>
            <p:spPr bwMode="auto">
              <a:xfrm>
                <a:off x="4959" y="0"/>
                <a:ext cx="960" cy="1129"/>
              </a:xfrm>
              <a:prstGeom prst="rect">
                <a:avLst/>
              </a:prstGeom>
              <a:solidFill>
                <a:srgbClr val="00FF66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0000" tIns="62400" rIns="120000" bIns="62400" anchor="ctr"/>
              <a:lstStyle/>
              <a:p>
                <a:pPr algn="ctr">
                  <a:tabLst>
                    <a:tab pos="0" algn="l"/>
                    <a:tab pos="1219170" algn="l"/>
                    <a:tab pos="2438339" algn="l"/>
                    <a:tab pos="3657509" algn="l"/>
                    <a:tab pos="4876678" algn="l"/>
                    <a:tab pos="6095848" algn="l"/>
                    <a:tab pos="7315017" algn="l"/>
                    <a:tab pos="8534187" algn="l"/>
                    <a:tab pos="9753356" algn="l"/>
                    <a:tab pos="10972526" algn="l"/>
                    <a:tab pos="12191695" algn="l"/>
                    <a:tab pos="13410865" algn="l"/>
                  </a:tabLst>
                </a:pPr>
                <a:r>
                  <a:rPr lang="zh-CN" altLang="en-US" sz="2133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cs typeface="MS PGothic" charset="0"/>
                    <a:sym typeface="Comic Sans MS" charset="0"/>
                  </a:rPr>
                  <a:t>P3</a:t>
                </a:r>
                <a:endPara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endParaRPr>
              </a:p>
            </p:txBody>
          </p:sp>
          <p:sp>
            <p:nvSpPr>
              <p:cNvPr id="16" name="Rectangle 10"/>
              <p:cNvSpPr>
                <a:spLocks noChangeArrowheads="1"/>
              </p:cNvSpPr>
              <p:nvPr/>
            </p:nvSpPr>
            <p:spPr bwMode="auto">
              <a:xfrm>
                <a:off x="6399" y="0"/>
                <a:ext cx="960" cy="1129"/>
              </a:xfrm>
              <a:prstGeom prst="rect">
                <a:avLst/>
              </a:prstGeom>
              <a:solidFill>
                <a:srgbClr val="0066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0000" tIns="62400" rIns="120000" bIns="62400" anchor="ctr"/>
              <a:lstStyle/>
              <a:p>
                <a:pPr algn="ctr">
                  <a:tabLst>
                    <a:tab pos="0" algn="l"/>
                    <a:tab pos="1219170" algn="l"/>
                    <a:tab pos="2438339" algn="l"/>
                    <a:tab pos="3657509" algn="l"/>
                    <a:tab pos="4876678" algn="l"/>
                    <a:tab pos="6095848" algn="l"/>
                    <a:tab pos="7315017" algn="l"/>
                    <a:tab pos="8534187" algn="l"/>
                    <a:tab pos="9753356" algn="l"/>
                    <a:tab pos="10972526" algn="l"/>
                    <a:tab pos="12191695" algn="l"/>
                    <a:tab pos="13410865" algn="l"/>
                  </a:tabLst>
                </a:pPr>
                <a:r>
                  <a:rPr lang="zh-CN" altLang="en-US" sz="2133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MS PGothic" charset="0"/>
                    <a:sym typeface="Comic Sans MS" charset="0"/>
                  </a:rPr>
                  <a:t>P4</a:t>
                </a:r>
                <a:endParaRPr lang="zh-CN" altLang="en-US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endParaRPr>
              </a:p>
            </p:txBody>
          </p:sp>
          <p:sp>
            <p:nvSpPr>
              <p:cNvPr id="17" name="Rectangle 11"/>
              <p:cNvSpPr>
                <a:spLocks noChangeArrowheads="1"/>
              </p:cNvSpPr>
              <p:nvPr/>
            </p:nvSpPr>
            <p:spPr bwMode="auto">
              <a:xfrm>
                <a:off x="0" y="2710"/>
                <a:ext cx="1200" cy="720"/>
              </a:xfrm>
              <a:prstGeom prst="rect">
                <a:avLst/>
              </a:prstGeom>
              <a:solidFill>
                <a:srgbClr val="FF0000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18" name="Rectangle 12"/>
              <p:cNvSpPr>
                <a:spLocks noChangeArrowheads="1"/>
              </p:cNvSpPr>
              <p:nvPr/>
            </p:nvSpPr>
            <p:spPr bwMode="auto">
              <a:xfrm>
                <a:off x="1200" y="2710"/>
                <a:ext cx="360" cy="7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1560" y="2710"/>
                <a:ext cx="360" cy="720"/>
              </a:xfrm>
              <a:prstGeom prst="rect">
                <a:avLst/>
              </a:prstGeom>
              <a:solidFill>
                <a:srgbClr val="CCEC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0" name="Rectangle 14"/>
              <p:cNvSpPr>
                <a:spLocks noChangeArrowheads="1"/>
              </p:cNvSpPr>
              <p:nvPr/>
            </p:nvSpPr>
            <p:spPr bwMode="auto">
              <a:xfrm>
                <a:off x="1920" y="2710"/>
                <a:ext cx="360" cy="720"/>
              </a:xfrm>
              <a:prstGeom prst="rect">
                <a:avLst/>
              </a:prstGeom>
              <a:solidFill>
                <a:srgbClr val="CCEC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1" name="Rectangle 15"/>
              <p:cNvSpPr>
                <a:spLocks noChangeArrowheads="1"/>
              </p:cNvSpPr>
              <p:nvPr/>
            </p:nvSpPr>
            <p:spPr bwMode="auto">
              <a:xfrm>
                <a:off x="2280" y="2710"/>
                <a:ext cx="360" cy="720"/>
              </a:xfrm>
              <a:prstGeom prst="rect">
                <a:avLst/>
              </a:prstGeom>
              <a:solidFill>
                <a:srgbClr val="00FF66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2" name="Rectangle 16"/>
              <p:cNvSpPr>
                <a:spLocks noChangeArrowheads="1"/>
              </p:cNvSpPr>
              <p:nvPr/>
            </p:nvSpPr>
            <p:spPr bwMode="auto">
              <a:xfrm>
                <a:off x="2640" y="2710"/>
                <a:ext cx="360" cy="720"/>
              </a:xfrm>
              <a:prstGeom prst="rect">
                <a:avLst/>
              </a:prstGeom>
              <a:solidFill>
                <a:srgbClr val="0066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3" name="Rectangle 17"/>
              <p:cNvSpPr>
                <a:spLocks noChangeArrowheads="1"/>
              </p:cNvSpPr>
              <p:nvPr/>
            </p:nvSpPr>
            <p:spPr bwMode="auto">
              <a:xfrm>
                <a:off x="3000" y="2710"/>
                <a:ext cx="360" cy="7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4" name="Rectangle 18"/>
              <p:cNvSpPr>
                <a:spLocks noChangeArrowheads="1"/>
              </p:cNvSpPr>
              <p:nvPr/>
            </p:nvSpPr>
            <p:spPr bwMode="auto">
              <a:xfrm>
                <a:off x="3360" y="2710"/>
                <a:ext cx="360" cy="720"/>
              </a:xfrm>
              <a:prstGeom prst="rect">
                <a:avLst/>
              </a:prstGeom>
              <a:solidFill>
                <a:srgbClr val="0066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5" name="Rectangle 19"/>
              <p:cNvSpPr>
                <a:spLocks noChangeArrowheads="1"/>
              </p:cNvSpPr>
              <p:nvPr/>
            </p:nvSpPr>
            <p:spPr bwMode="auto">
              <a:xfrm>
                <a:off x="3720" y="2710"/>
                <a:ext cx="360" cy="72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6" name="Rectangle 20"/>
              <p:cNvSpPr>
                <a:spLocks noChangeArrowheads="1"/>
              </p:cNvSpPr>
              <p:nvPr/>
            </p:nvSpPr>
            <p:spPr bwMode="auto">
              <a:xfrm>
                <a:off x="4080" y="2710"/>
                <a:ext cx="360" cy="720"/>
              </a:xfrm>
              <a:prstGeom prst="rect">
                <a:avLst/>
              </a:prstGeom>
              <a:solidFill>
                <a:srgbClr val="00FF66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7" name="Rectangle 21"/>
              <p:cNvSpPr>
                <a:spLocks noChangeArrowheads="1"/>
              </p:cNvSpPr>
              <p:nvPr/>
            </p:nvSpPr>
            <p:spPr bwMode="auto">
              <a:xfrm>
                <a:off x="4440" y="2710"/>
                <a:ext cx="360" cy="720"/>
              </a:xfrm>
              <a:prstGeom prst="rect">
                <a:avLst/>
              </a:prstGeom>
              <a:solidFill>
                <a:srgbClr val="CCEC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5119" y="2697"/>
                <a:ext cx="360" cy="720"/>
              </a:xfrm>
              <a:prstGeom prst="rect">
                <a:avLst/>
              </a:prstGeom>
              <a:solidFill>
                <a:srgbClr val="0066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29" name="Rectangle 23"/>
              <p:cNvSpPr>
                <a:spLocks noChangeArrowheads="1"/>
              </p:cNvSpPr>
              <p:nvPr/>
            </p:nvSpPr>
            <p:spPr bwMode="auto">
              <a:xfrm>
                <a:off x="5479" y="2697"/>
                <a:ext cx="360" cy="720"/>
              </a:xfrm>
              <a:prstGeom prst="rect">
                <a:avLst/>
              </a:prstGeom>
              <a:solidFill>
                <a:srgbClr val="0066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0" name="Rectangle 24"/>
              <p:cNvSpPr>
                <a:spLocks noChangeArrowheads="1"/>
              </p:cNvSpPr>
              <p:nvPr/>
            </p:nvSpPr>
            <p:spPr bwMode="auto">
              <a:xfrm>
                <a:off x="5839" y="2697"/>
                <a:ext cx="360" cy="720"/>
              </a:xfrm>
              <a:prstGeom prst="rect">
                <a:avLst/>
              </a:prstGeom>
              <a:solidFill>
                <a:srgbClr val="0066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1" name="Rectangle 25"/>
              <p:cNvSpPr>
                <a:spLocks noChangeArrowheads="1"/>
              </p:cNvSpPr>
              <p:nvPr/>
            </p:nvSpPr>
            <p:spPr bwMode="auto">
              <a:xfrm>
                <a:off x="6199" y="2697"/>
                <a:ext cx="360" cy="720"/>
              </a:xfrm>
              <a:prstGeom prst="rect">
                <a:avLst/>
              </a:prstGeom>
              <a:solidFill>
                <a:srgbClr val="0066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2" name="Rectangle 26"/>
              <p:cNvSpPr>
                <a:spLocks noChangeArrowheads="1"/>
              </p:cNvSpPr>
              <p:nvPr/>
            </p:nvSpPr>
            <p:spPr bwMode="auto">
              <a:xfrm>
                <a:off x="6559" y="2697"/>
                <a:ext cx="360" cy="720"/>
              </a:xfrm>
              <a:prstGeom prst="rect">
                <a:avLst/>
              </a:prstGeom>
              <a:solidFill>
                <a:srgbClr val="0066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3" name="Rectangle 27"/>
              <p:cNvSpPr>
                <a:spLocks noChangeArrowheads="1"/>
              </p:cNvSpPr>
              <p:nvPr/>
            </p:nvSpPr>
            <p:spPr bwMode="auto">
              <a:xfrm>
                <a:off x="6919" y="2697"/>
                <a:ext cx="360" cy="720"/>
              </a:xfrm>
              <a:prstGeom prst="rect">
                <a:avLst/>
              </a:prstGeom>
              <a:solidFill>
                <a:srgbClr val="CCEC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4" name="Rectangle 28"/>
              <p:cNvSpPr>
                <a:spLocks noChangeArrowheads="1"/>
              </p:cNvSpPr>
              <p:nvPr/>
            </p:nvSpPr>
            <p:spPr bwMode="auto">
              <a:xfrm>
                <a:off x="7279" y="2697"/>
                <a:ext cx="360" cy="720"/>
              </a:xfrm>
              <a:prstGeom prst="rect">
                <a:avLst/>
              </a:prstGeom>
              <a:solidFill>
                <a:srgbClr val="00FF66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5" name="Rectangle 29"/>
              <p:cNvSpPr>
                <a:spLocks noChangeArrowheads="1"/>
              </p:cNvSpPr>
              <p:nvPr/>
            </p:nvSpPr>
            <p:spPr bwMode="auto">
              <a:xfrm>
                <a:off x="7639" y="2697"/>
                <a:ext cx="360" cy="720"/>
              </a:xfrm>
              <a:prstGeom prst="rect">
                <a:avLst/>
              </a:prstGeom>
              <a:solidFill>
                <a:srgbClr val="00FF66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6" name="Rectangle 30"/>
              <p:cNvSpPr>
                <a:spLocks noChangeArrowheads="1"/>
              </p:cNvSpPr>
              <p:nvPr/>
            </p:nvSpPr>
            <p:spPr bwMode="auto">
              <a:xfrm>
                <a:off x="7999" y="2697"/>
                <a:ext cx="360" cy="720"/>
              </a:xfrm>
              <a:prstGeom prst="rect">
                <a:avLst/>
              </a:prstGeom>
              <a:solidFill>
                <a:srgbClr val="00FF66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7" name="Rectangle 31"/>
              <p:cNvSpPr>
                <a:spLocks noChangeArrowheads="1"/>
              </p:cNvSpPr>
              <p:nvPr/>
            </p:nvSpPr>
            <p:spPr bwMode="auto">
              <a:xfrm>
                <a:off x="8359" y="2697"/>
                <a:ext cx="360" cy="720"/>
              </a:xfrm>
              <a:prstGeom prst="rect">
                <a:avLst/>
              </a:prstGeom>
              <a:solidFill>
                <a:srgbClr val="00FF66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8719" y="2697"/>
                <a:ext cx="360" cy="720"/>
              </a:xfrm>
              <a:prstGeom prst="rect">
                <a:avLst/>
              </a:prstGeom>
              <a:solidFill>
                <a:srgbClr val="FF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39" name="Rectangle 33"/>
              <p:cNvSpPr>
                <a:spLocks noChangeArrowheads="1"/>
              </p:cNvSpPr>
              <p:nvPr/>
            </p:nvSpPr>
            <p:spPr bwMode="auto">
              <a:xfrm>
                <a:off x="9079" y="2697"/>
                <a:ext cx="360" cy="720"/>
              </a:xfrm>
              <a:prstGeom prst="rect">
                <a:avLst/>
              </a:prstGeom>
              <a:solidFill>
                <a:srgbClr val="FF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40" name="Rectangle 34"/>
              <p:cNvSpPr>
                <a:spLocks noChangeArrowheads="1"/>
              </p:cNvSpPr>
              <p:nvPr/>
            </p:nvSpPr>
            <p:spPr bwMode="auto">
              <a:xfrm>
                <a:off x="9439" y="2697"/>
                <a:ext cx="360" cy="720"/>
              </a:xfrm>
              <a:prstGeom prst="rect">
                <a:avLst/>
              </a:prstGeom>
              <a:solidFill>
                <a:srgbClr val="FF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41" name="Rectangle 35"/>
              <p:cNvSpPr>
                <a:spLocks noChangeArrowheads="1"/>
              </p:cNvSpPr>
              <p:nvPr/>
            </p:nvSpPr>
            <p:spPr bwMode="auto">
              <a:xfrm>
                <a:off x="9799" y="2697"/>
                <a:ext cx="360" cy="720"/>
              </a:xfrm>
              <a:prstGeom prst="rect">
                <a:avLst/>
              </a:prstGeom>
              <a:solidFill>
                <a:srgbClr val="FF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10159" y="2697"/>
                <a:ext cx="360" cy="720"/>
              </a:xfrm>
              <a:prstGeom prst="rect">
                <a:avLst/>
              </a:prstGeom>
              <a:solidFill>
                <a:srgbClr val="FF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43" name="Rectangle 37"/>
              <p:cNvSpPr>
                <a:spLocks noChangeArrowheads="1"/>
              </p:cNvSpPr>
              <p:nvPr/>
            </p:nvSpPr>
            <p:spPr bwMode="auto">
              <a:xfrm>
                <a:off x="10519" y="2697"/>
                <a:ext cx="360" cy="720"/>
              </a:xfrm>
              <a:prstGeom prst="rect">
                <a:avLst/>
              </a:prstGeom>
              <a:solidFill>
                <a:srgbClr val="FF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44" name="Rectangle 38"/>
              <p:cNvSpPr>
                <a:spLocks noChangeArrowheads="1"/>
              </p:cNvSpPr>
              <p:nvPr/>
            </p:nvSpPr>
            <p:spPr bwMode="auto">
              <a:xfrm>
                <a:off x="10879" y="2697"/>
                <a:ext cx="360" cy="720"/>
              </a:xfrm>
              <a:prstGeom prst="rect">
                <a:avLst/>
              </a:prstGeom>
              <a:solidFill>
                <a:srgbClr val="FF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45" name="Rectangle 39"/>
              <p:cNvSpPr>
                <a:spLocks noChangeArrowheads="1"/>
              </p:cNvSpPr>
              <p:nvPr/>
            </p:nvSpPr>
            <p:spPr bwMode="auto">
              <a:xfrm>
                <a:off x="11239" y="2697"/>
                <a:ext cx="360" cy="720"/>
              </a:xfrm>
              <a:prstGeom prst="rect">
                <a:avLst/>
              </a:prstGeom>
              <a:solidFill>
                <a:srgbClr val="FF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46" name="Rectangle 40"/>
              <p:cNvSpPr>
                <a:spLocks noChangeArrowheads="1"/>
              </p:cNvSpPr>
              <p:nvPr/>
            </p:nvSpPr>
            <p:spPr bwMode="auto">
              <a:xfrm>
                <a:off x="11599" y="2697"/>
                <a:ext cx="360" cy="720"/>
              </a:xfrm>
              <a:prstGeom prst="rect">
                <a:avLst/>
              </a:prstGeom>
              <a:solidFill>
                <a:srgbClr val="FF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rgbClr val="11576A"/>
                  </a:solidFill>
                  <a:ea typeface="MS PGothic" charset="0"/>
                  <a:cs typeface="MS PGothic" charset="0"/>
                  <a:sym typeface="Comic Sans MS" charset="0"/>
                </a:endParaRPr>
              </a:p>
            </p:txBody>
          </p:sp>
          <p:sp>
            <p:nvSpPr>
              <p:cNvPr id="47" name="Rectangle 41"/>
              <p:cNvSpPr>
                <a:spLocks noChangeArrowheads="1"/>
              </p:cNvSpPr>
              <p:nvPr/>
            </p:nvSpPr>
            <p:spPr bwMode="auto">
              <a:xfrm>
                <a:off x="2838" y="1473"/>
                <a:ext cx="2761" cy="840"/>
              </a:xfrm>
              <a:prstGeom prst="rect">
                <a:avLst/>
              </a:prstGeom>
              <a:solidFill>
                <a:srgbClr val="FF0000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0000" tIns="62400" rIns="120000" bIns="62400" anchor="ctr"/>
              <a:lstStyle/>
              <a:p>
                <a:pPr algn="ctr">
                  <a:tabLst>
                    <a:tab pos="0" algn="l"/>
                    <a:tab pos="1219170" algn="l"/>
                    <a:tab pos="2438339" algn="l"/>
                    <a:tab pos="3657509" algn="l"/>
                    <a:tab pos="4876678" algn="l"/>
                    <a:tab pos="6095848" algn="l"/>
                    <a:tab pos="7315017" algn="l"/>
                    <a:tab pos="8534187" algn="l"/>
                    <a:tab pos="9753356" algn="l"/>
                    <a:tab pos="10972526" algn="l"/>
                    <a:tab pos="12191695" algn="l"/>
                    <a:tab pos="13410865" algn="l"/>
                  </a:tabLst>
                </a:pPr>
                <a:r>
                  <a:rPr lang="zh-CN" altLang="en-US" sz="1867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MS PGothic" charset="0"/>
                  </a:rPr>
                  <a:t>内核</a:t>
                </a:r>
              </a:p>
            </p:txBody>
          </p:sp>
          <p:sp>
            <p:nvSpPr>
              <p:cNvPr id="50" name="Oval 46"/>
              <p:cNvSpPr>
                <a:spLocks noChangeArrowheads="1"/>
              </p:cNvSpPr>
              <p:nvPr/>
            </p:nvSpPr>
            <p:spPr bwMode="auto">
              <a:xfrm>
                <a:off x="5668" y="1324"/>
                <a:ext cx="1200" cy="1200"/>
              </a:xfrm>
              <a:prstGeom prst="ellipse">
                <a:avLst/>
              </a:prstGeom>
              <a:solidFill>
                <a:srgbClr val="CCFFFF"/>
              </a:solidFill>
              <a:ln w="12600" cmpd="sng">
                <a:solidFill>
                  <a:srgbClr val="11576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0000" tIns="62400" rIns="120000" bIns="62400" anchor="ctr"/>
              <a:lstStyle/>
              <a:p>
                <a:pPr algn="ctr">
                  <a:tabLst>
                    <a:tab pos="0" algn="l"/>
                    <a:tab pos="1219170" algn="l"/>
                    <a:tab pos="2438339" algn="l"/>
                    <a:tab pos="3657509" algn="l"/>
                    <a:tab pos="4876678" algn="l"/>
                    <a:tab pos="6095848" algn="l"/>
                    <a:tab pos="7315017" algn="l"/>
                    <a:tab pos="8534187" algn="l"/>
                    <a:tab pos="9753356" algn="l"/>
                    <a:tab pos="10972526" algn="l"/>
                    <a:tab pos="12191695" algn="l"/>
                    <a:tab pos="13410865" algn="l"/>
                  </a:tabLst>
                </a:pPr>
                <a:r>
                  <a:rPr lang="zh-CN" altLang="en-US" sz="1600" b="1" spc="-133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cs typeface="MS PGothic" charset="0"/>
                    <a:sym typeface="Comic Sans MS" charset="0"/>
                  </a:rPr>
                  <a:t>MMU</a:t>
                </a:r>
                <a:endParaRPr lang="zh-CN" altLang="en-US" sz="1600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endParaRPr>
              </a:p>
            </p:txBody>
          </p:sp>
        </p:grpSp>
        <p:sp>
          <p:nvSpPr>
            <p:cNvPr id="53" name="Text Box 42"/>
            <p:cNvSpPr>
              <a:spLocks noChangeArrowheads="1"/>
            </p:cNvSpPr>
            <p:nvPr/>
          </p:nvSpPr>
          <p:spPr bwMode="auto">
            <a:xfrm>
              <a:off x="2727093" y="4289871"/>
              <a:ext cx="132812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0000" tIns="62400" rIns="120000" bIns="62400">
              <a:spAutoFit/>
            </a:bodyPr>
            <a:lstStyle/>
            <a:p>
              <a:pPr eaLnBrk="1" hangingPunct="1"/>
              <a:r>
                <a:rPr lang="zh-CN" altLang="en-US" sz="2400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Comic Sans MS" charset="0"/>
                </a:rPr>
                <a:t>物理内存  +</a:t>
              </a:r>
              <a:endParaRPr lang="zh-CN" altLang="en-US" sz="24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endParaRPr>
            </a:p>
          </p:txBody>
        </p:sp>
        <p:sp>
          <p:nvSpPr>
            <p:cNvPr id="54" name="Text Box 43"/>
            <p:cNvSpPr>
              <a:spLocks noChangeArrowheads="1"/>
            </p:cNvSpPr>
            <p:nvPr/>
          </p:nvSpPr>
          <p:spPr bwMode="auto">
            <a:xfrm>
              <a:off x="3917770" y="4297374"/>
              <a:ext cx="643423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0000" tIns="62400" rIns="120000" bIns="62400">
              <a:spAutoFit/>
            </a:bodyPr>
            <a:lstStyle/>
            <a:p>
              <a:pPr algn="ctr" eaLnBrk="1" hangingPunct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磁盘</a:t>
              </a:r>
            </a:p>
          </p:txBody>
        </p:sp>
        <p:sp>
          <p:nvSpPr>
            <p:cNvPr id="55" name="Text Box 43"/>
            <p:cNvSpPr>
              <a:spLocks noChangeArrowheads="1"/>
            </p:cNvSpPr>
            <p:nvPr/>
          </p:nvSpPr>
          <p:spPr bwMode="auto">
            <a:xfrm>
              <a:off x="4421927" y="4302113"/>
              <a:ext cx="1272392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0000" tIns="62400" rIns="120000" bIns="62400">
              <a:spAutoFit/>
            </a:bodyPr>
            <a:lstStyle/>
            <a:p>
              <a:pPr algn="ctr" eaLnBrk="1" hangingPunct="1"/>
              <a:r>
                <a:rPr lang="zh-CN" altLang="en-US" sz="2400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Comic Sans MS" charset="0"/>
                </a:rPr>
                <a:t>= 虚拟存储</a:t>
              </a:r>
              <a:endParaRPr lang="zh-CN" altLang="en-US" sz="24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70990" y="5857183"/>
            <a:ext cx="7429552" cy="461665"/>
            <a:chOff x="1143808" y="4358806"/>
            <a:chExt cx="5572164" cy="346249"/>
          </a:xfrm>
        </p:grpSpPr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865" y="446425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8" name="矩形 47"/>
            <p:cNvSpPr/>
            <p:nvPr/>
          </p:nvSpPr>
          <p:spPr>
            <a:xfrm>
              <a:off x="1143808" y="4358806"/>
              <a:ext cx="5572164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1942" lvl="1"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在内存和外存之间只交换进程的部分内容</a:t>
              </a:r>
            </a:p>
          </p:txBody>
        </p:sp>
      </p:grp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1202465" y="5235900"/>
            <a:ext cx="10608535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482588" indent="-482588">
              <a:buSzPct val="100000"/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实现进程在内存与外存之间的交换，从而获得更多的空闲内存空间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内容占位符 55">
            <a:extLst>
              <a:ext uri="{FF2B5EF4-FFF2-40B4-BE49-F238E27FC236}">
                <a16:creationId xmlns:a16="http://schemas.microsoft.com/office/drawing/2014/main" id="{8A0244A3-D3FE-4346-86A7-CA62143F730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虚拟存储技术的目标</a:t>
            </a:r>
          </a:p>
        </p:txBody>
      </p:sp>
      <p:sp>
        <p:nvSpPr>
          <p:cNvPr id="58" name="文本占位符 1">
            <a:extLst>
              <a:ext uri="{FF2B5EF4-FFF2-40B4-BE49-F238E27FC236}">
                <a16:creationId xmlns:a16="http://schemas.microsoft.com/office/drawing/2014/main" id="{713D4C66-E9BB-42BF-AA7A-D5DA998A6A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A766FDB8-D877-4126-8E41-59800523AA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60" name="文本占位符 3">
            <a:extLst>
              <a:ext uri="{FF2B5EF4-FFF2-40B4-BE49-F238E27FC236}">
                <a16:creationId xmlns:a16="http://schemas.microsoft.com/office/drawing/2014/main" id="{8BF7DE82-2515-4973-A566-5858B4AD67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61" name="文本占位符 4">
            <a:extLst>
              <a:ext uri="{FF2B5EF4-FFF2-40B4-BE49-F238E27FC236}">
                <a16:creationId xmlns:a16="http://schemas.microsoft.com/office/drawing/2014/main" id="{CC009EE5-C761-407C-B870-A94222EE55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62" name="文本占位符 5">
            <a:extLst>
              <a:ext uri="{FF2B5EF4-FFF2-40B4-BE49-F238E27FC236}">
                <a16:creationId xmlns:a16="http://schemas.microsoft.com/office/drawing/2014/main" id="{D1B09197-A99F-4993-8EEB-2CB4591A20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023279" y="1698741"/>
            <a:ext cx="10142793" cy="91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349242" indent="0">
              <a:buSzPct val="100000"/>
              <a:tabLst>
                <a:tab pos="349242" algn="l"/>
              </a:tabLst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程序在执行过程中的一个较短时期，所执行的指令地址和指令的操作数地址，分别局限于一定区域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85747" y="2893695"/>
            <a:ext cx="9333574" cy="2967576"/>
            <a:chOff x="348775" y="1428989"/>
            <a:chExt cx="7000181" cy="2225684"/>
          </a:xfrm>
        </p:grpSpPr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089" y="157482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1" name="矩形 10"/>
            <p:cNvSpPr/>
            <p:nvPr/>
          </p:nvSpPr>
          <p:spPr>
            <a:xfrm>
              <a:off x="348775" y="1428989"/>
              <a:ext cx="2406314" cy="684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spcBef>
                  <a:spcPts val="8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时间局部性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85843" y="1851621"/>
              <a:ext cx="6763113" cy="764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lnSpc>
                  <a:spcPct val="150000"/>
                </a:lnSpc>
                <a:spcBef>
                  <a:spcPts val="800"/>
                </a:spcBef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一条指令的一次执行和下次执行，一个数据的一次访问和下次访问都集中在一个较短时期内</a:t>
              </a:r>
            </a:p>
          </p:txBody>
        </p:sp>
        <p:pic>
          <p:nvPicPr>
            <p:cNvPr id="12" name="图片 1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705" y="199129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276B81B-258C-4223-9EDA-004FA6C353B0}"/>
                </a:ext>
              </a:extLst>
            </p:cNvPr>
            <p:cNvSpPr/>
            <p:nvPr/>
          </p:nvSpPr>
          <p:spPr>
            <a:xfrm>
              <a:off x="585843" y="2559026"/>
              <a:ext cx="6763113" cy="764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lnSpc>
                  <a:spcPct val="150000"/>
                </a:lnSpc>
                <a:spcBef>
                  <a:spcPts val="800"/>
                </a:spcBef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一个程序中某一条指令一旦执行，不久之后该指令可能再次执行，如果某一数据被访问过，不久后这该数据可能再次访问</a:t>
              </a:r>
            </a:p>
          </p:txBody>
        </p:sp>
        <p:pic>
          <p:nvPicPr>
            <p:cNvPr id="32" name="图片 31" descr="小点1.png">
              <a:extLst>
                <a:ext uri="{FF2B5EF4-FFF2-40B4-BE49-F238E27FC236}">
                  <a16:creationId xmlns:a16="http://schemas.microsoft.com/office/drawing/2014/main" id="{DA494653-1F0D-43BF-AE8B-3A72D82A2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704" y="270004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ECB1DB9-9BC4-4B3E-8457-A9914D1AA587}"/>
                </a:ext>
              </a:extLst>
            </p:cNvPr>
            <p:cNvSpPr/>
            <p:nvPr/>
          </p:nvSpPr>
          <p:spPr>
            <a:xfrm>
              <a:off x="569575" y="3259612"/>
              <a:ext cx="6763113" cy="395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lnSpc>
                  <a:spcPct val="150000"/>
                </a:lnSpc>
                <a:spcBef>
                  <a:spcPts val="800"/>
                </a:spcBef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时间局部性产生的原因，是程序中存在着大量个循环</a:t>
              </a:r>
            </a:p>
          </p:txBody>
        </p:sp>
        <p:pic>
          <p:nvPicPr>
            <p:cNvPr id="34" name="图片 33" descr="小点1.png">
              <a:extLst>
                <a:ext uri="{FF2B5EF4-FFF2-40B4-BE49-F238E27FC236}">
                  <a16:creationId xmlns:a16="http://schemas.microsoft.com/office/drawing/2014/main" id="{DCBE62BA-C8F8-4EF3-B4CF-30BC4B000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706" y="3440400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89263579-1791-40D2-A9FB-77221EB143B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6973384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局部性原理（</a:t>
            </a:r>
            <a:r>
              <a:rPr lang="en-US" altLang="zh-CN" dirty="0"/>
              <a:t>principle of locality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5" name="文本占位符 1">
            <a:extLst>
              <a:ext uri="{FF2B5EF4-FFF2-40B4-BE49-F238E27FC236}">
                <a16:creationId xmlns:a16="http://schemas.microsoft.com/office/drawing/2014/main" id="{18581C4E-DD8F-4925-9114-6D205ABD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BA7C02E2-28B1-4D7C-A5C1-B24B30A5D1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id="{BCE67122-2D82-4F01-A3E8-541FD76657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8" name="文本占位符 4">
            <a:extLst>
              <a:ext uri="{FF2B5EF4-FFF2-40B4-BE49-F238E27FC236}">
                <a16:creationId xmlns:a16="http://schemas.microsoft.com/office/drawing/2014/main" id="{EBE2CA59-2FFB-4C8A-BF38-31648D45EE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39" name="文本占位符 5">
            <a:extLst>
              <a:ext uri="{FF2B5EF4-FFF2-40B4-BE49-F238E27FC236}">
                <a16:creationId xmlns:a16="http://schemas.microsoft.com/office/drawing/2014/main" id="{52C7B8D5-1BF6-4F1A-824F-A7F0A80D7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373879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932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内存与地址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连续内存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非连续内存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虚拟存储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0932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页面置换算法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内存管理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538820" y="1298043"/>
            <a:ext cx="31147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4975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5109" y="1622033"/>
            <a:ext cx="10759190" cy="3069058"/>
            <a:chOff x="326197" y="2308823"/>
            <a:chExt cx="8069393" cy="2301793"/>
          </a:xfrm>
        </p:grpSpPr>
        <p:sp>
          <p:nvSpPr>
            <p:cNvPr id="16" name="矩形 15"/>
            <p:cNvSpPr/>
            <p:nvPr/>
          </p:nvSpPr>
          <p:spPr>
            <a:xfrm>
              <a:off x="574377" y="2689297"/>
              <a:ext cx="7810775" cy="764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lnSpc>
                  <a:spcPct val="150000"/>
                </a:lnSpc>
                <a:spcBef>
                  <a:spcPts val="800"/>
                </a:spcBef>
                <a:tabLst>
                  <a:tab pos="842412" algn="l"/>
                </a:tabLst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当前指令和邻近的几条指令，当前访问的数据和邻近的几个数据都集中在一个较小区域内</a:t>
              </a:r>
            </a:p>
          </p:txBody>
        </p:sp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11" y="244600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9" name="矩形 8"/>
            <p:cNvSpPr/>
            <p:nvPr/>
          </p:nvSpPr>
          <p:spPr>
            <a:xfrm>
              <a:off x="326197" y="2308823"/>
              <a:ext cx="2500330" cy="37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spcBef>
                  <a:spcPts val="8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空间局部性</a:t>
              </a:r>
            </a:p>
          </p:txBody>
        </p:sp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625" y="2855283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F73584F-7F4C-4435-B734-C46D953298F5}"/>
                </a:ext>
              </a:extLst>
            </p:cNvPr>
            <p:cNvSpPr/>
            <p:nvPr/>
          </p:nvSpPr>
          <p:spPr>
            <a:xfrm>
              <a:off x="584815" y="3446356"/>
              <a:ext cx="7810775" cy="395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lnSpc>
                  <a:spcPct val="150000"/>
                </a:lnSpc>
                <a:spcBef>
                  <a:spcPts val="800"/>
                </a:spcBef>
                <a:tabLst>
                  <a:tab pos="842412" algn="l"/>
                </a:tabLst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程序一旦访问了某个存储单元，在不久之后，其附近的存储单元也将被访问</a:t>
              </a:r>
            </a:p>
          </p:txBody>
        </p:sp>
        <p:pic>
          <p:nvPicPr>
            <p:cNvPr id="30" name="图片 29" descr="小点1.png">
              <a:extLst>
                <a:ext uri="{FF2B5EF4-FFF2-40B4-BE49-F238E27FC236}">
                  <a16:creationId xmlns:a16="http://schemas.microsoft.com/office/drawing/2014/main" id="{F6CC46E7-7AEF-4B03-BDC9-67C0BD31C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063" y="3612341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21A659B-FA74-4CAA-BF95-4E7D24D4AA84}"/>
                </a:ext>
              </a:extLst>
            </p:cNvPr>
            <p:cNvSpPr/>
            <p:nvPr/>
          </p:nvSpPr>
          <p:spPr>
            <a:xfrm>
              <a:off x="584815" y="3846272"/>
              <a:ext cx="7810775" cy="7643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lnSpc>
                  <a:spcPct val="150000"/>
                </a:lnSpc>
                <a:spcBef>
                  <a:spcPts val="800"/>
                </a:spcBef>
                <a:tabLst>
                  <a:tab pos="842412" algn="l"/>
                </a:tabLst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这是因为指令通常是顺序存放、顺序执行的；数据一般也是以向量、数组、表等形式聚簇存储的</a:t>
              </a:r>
            </a:p>
          </p:txBody>
        </p:sp>
        <p:pic>
          <p:nvPicPr>
            <p:cNvPr id="32" name="图片 31" descr="小点1.png">
              <a:extLst>
                <a:ext uri="{FF2B5EF4-FFF2-40B4-BE49-F238E27FC236}">
                  <a16:creationId xmlns:a16="http://schemas.microsoft.com/office/drawing/2014/main" id="{3AC1EA98-33E9-414F-80E9-21CB72378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063" y="4012256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4" name="组合 3"/>
          <p:cNvGrpSpPr/>
          <p:nvPr/>
        </p:nvGrpSpPr>
        <p:grpSpPr>
          <a:xfrm>
            <a:off x="225109" y="4644997"/>
            <a:ext cx="8903467" cy="972834"/>
            <a:chOff x="416611" y="3143441"/>
            <a:chExt cx="6677600" cy="729626"/>
          </a:xfrm>
        </p:grpSpPr>
        <p:sp>
          <p:nvSpPr>
            <p:cNvPr id="20" name="矩形 19"/>
            <p:cNvSpPr/>
            <p:nvPr/>
          </p:nvSpPr>
          <p:spPr>
            <a:xfrm>
              <a:off x="664791" y="3557644"/>
              <a:ext cx="6429420" cy="3154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spcBef>
                  <a:spcPts val="800"/>
                </a:spcBef>
                <a:tabLst>
                  <a:tab pos="842412" algn="l"/>
                </a:tabLst>
              </a:pPr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一条跳转指令的两次执行，很可能跳到相同的内存位置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416611" y="3143441"/>
              <a:ext cx="2500330" cy="37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48243" lvl="1">
                <a:spcBef>
                  <a:spcPts val="8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分支局部性</a:t>
              </a:r>
            </a:p>
          </p:txBody>
        </p:sp>
        <p:pic>
          <p:nvPicPr>
            <p:cNvPr id="17" name="图片 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925" y="3280619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8105" y="3660448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569933" y="5669018"/>
            <a:ext cx="11255201" cy="1064385"/>
            <a:chOff x="465834" y="3830549"/>
            <a:chExt cx="8441401" cy="798289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65834" y="3830549"/>
              <a:ext cx="6086518" cy="377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局部性原理的意义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Rectangle 4"/>
            <p:cNvSpPr>
              <a:spLocks noChangeArrowheads="1"/>
            </p:cNvSpPr>
            <p:nvPr/>
          </p:nvSpPr>
          <p:spPr bwMode="auto">
            <a:xfrm>
              <a:off x="1067510" y="4251763"/>
              <a:ext cx="7839725" cy="377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虚拟技术实际就是利用局部性原理实现的“内存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--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外存”缓存结构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11" y="4377009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89263579-1791-40D2-A9FB-77221EB143B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685796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局部性原理（</a:t>
            </a:r>
            <a:r>
              <a:rPr lang="en-US" altLang="zh-CN" dirty="0"/>
              <a:t>principle of locality</a:t>
            </a:r>
            <a:r>
              <a:rPr lang="zh-CN" altLang="en-US" dirty="0"/>
              <a:t>）</a:t>
            </a:r>
          </a:p>
        </p:txBody>
      </p:sp>
      <p:sp>
        <p:nvSpPr>
          <p:cNvPr id="33" name="文本占位符 1">
            <a:extLst>
              <a:ext uri="{FF2B5EF4-FFF2-40B4-BE49-F238E27FC236}">
                <a16:creationId xmlns:a16="http://schemas.microsoft.com/office/drawing/2014/main" id="{7FAD9EA1-2A68-4EBF-A1C5-72DC1BB69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6920FA69-E178-44DA-BB27-B6E938CA64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id="{A02E303D-4D26-4ED4-AC73-0768897E1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6" name="文本占位符 4">
            <a:extLst>
              <a:ext uri="{FF2B5EF4-FFF2-40B4-BE49-F238E27FC236}">
                <a16:creationId xmlns:a16="http://schemas.microsoft.com/office/drawing/2014/main" id="{847F99E7-AFDB-4D86-90CB-3FC564F1D7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37" name="文本占位符 5">
            <a:extLst>
              <a:ext uri="{FF2B5EF4-FFF2-40B4-BE49-F238E27FC236}">
                <a16:creationId xmlns:a16="http://schemas.microsoft.com/office/drawing/2014/main" id="{7437090B-C518-46B7-A90A-D030024B99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04171" y="3808880"/>
            <a:ext cx="4476781" cy="2464649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189" indent="-457189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75000"/>
            </a:pP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程序编写方法2：</a:t>
            </a:r>
          </a:p>
          <a:p>
            <a:pPr marL="457189" indent="-457189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for (i=0; i&lt;1024; i++)</a:t>
            </a:r>
          </a:p>
          <a:p>
            <a:pPr marL="457189" indent="-457189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for (j=0; j&lt;1024; j++)</a:t>
            </a:r>
          </a:p>
          <a:p>
            <a:pPr marL="457189" indent="-457189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     A[i][j] = 0;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98484" y="1654145"/>
            <a:ext cx="10395031" cy="1866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例子：页面大小为4K，分配给每个进程的物理页面数为1。在一个进程中，定义了如下的二维数组int A[1024][1024]，该数组按行存放在内存，每一行放在一个页面中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03446" y="3808880"/>
            <a:ext cx="4384385" cy="2464649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457189" indent="-457189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程序编写方法1：</a:t>
            </a:r>
          </a:p>
          <a:p>
            <a:pPr marL="457189" indent="-457189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for (j = 0; j &lt; 1024; j++)</a:t>
            </a:r>
          </a:p>
          <a:p>
            <a:pPr marL="457189" indent="-457189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for (i = 0; i &lt; 1024; i++)</a:t>
            </a:r>
          </a:p>
          <a:p>
            <a:pPr marL="457189" indent="-457189">
              <a:lnSpc>
                <a:spcPct val="150000"/>
              </a:lnSpc>
              <a:spcBef>
                <a:spcPct val="20000"/>
              </a:spcBef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 A[i][j] = 0;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38A3251-BCB7-4C13-97C7-BCEC06356CE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592982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不同程序编写方法的局部性特征</a:t>
            </a: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9EBEACDC-8C62-4A7E-B3DE-7F636DB5B0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FE53E118-DAD9-4F28-BC5F-7E420FFDE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CBF50AEE-A003-44FB-B552-4014BD8F1F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F2F0F10E-9E5A-45F9-9EE9-D41CBB4BFF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3C771A6A-A1AD-484E-80FB-6B517FADCB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52027" y="4032669"/>
            <a:ext cx="8305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457189" indent="-457189">
              <a:spcBef>
                <a:spcPct val="30000"/>
              </a:spcBef>
              <a:spcAft>
                <a:spcPct val="30000"/>
              </a:spcAft>
            </a:pP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访问页面的序列为：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636643" y="1564747"/>
            <a:ext cx="8462449" cy="2170692"/>
            <a:chOff x="529419" y="987574"/>
            <a:chExt cx="6346837" cy="1628019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403648" y="987574"/>
              <a:ext cx="5472608" cy="1608374"/>
            </a:xfrm>
            <a:prstGeom prst="rect">
              <a:avLst/>
            </a:prstGeom>
            <a:solidFill>
              <a:srgbClr val="FFF9B1"/>
            </a:solidFill>
            <a:ln w="19050"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  <a:cs typeface="宋体" charset="0"/>
                </a:defRPr>
              </a:lvl1pPr>
              <a:lvl2pPr marL="102235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9pPr>
            </a:lstStyle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0,0           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0,1           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0,2   </a:t>
              </a:r>
              <a:r>
                <a:rPr lang="zh-CN" altLang="en-US" sz="2667" b="1" baseline="-1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……………………..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 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0,1023    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endParaRPr>
            </a:p>
            <a:p>
              <a:pPr marL="457189" indent="-457189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1,0           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1,1           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1,2   </a:t>
              </a:r>
              <a:r>
                <a:rPr lang="zh-CN" altLang="en-US" sz="2667" b="1" baseline="-1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……………………..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 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1,1023    </a:t>
              </a:r>
            </a:p>
            <a:p>
              <a:pPr marL="457189" indent="-457189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…………………………….</a:t>
              </a:r>
            </a:p>
            <a:p>
              <a:pPr marL="457189" indent="-457189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…………………………….</a:t>
              </a:r>
            </a:p>
            <a:p>
              <a:pPr marL="457189" indent="-457189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1023,0     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1023,1   </a:t>
              </a:r>
              <a:r>
                <a:rPr lang="zh-CN" altLang="en-US" sz="2667" b="1" baseline="-1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……………………....….........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 a</a:t>
              </a:r>
              <a:r>
                <a:rPr lang="zh-CN" altLang="en-US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1023,1023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</a:rPr>
                <a:t>  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673435" y="1044900"/>
              <a:ext cx="72008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1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73435" y="1362025"/>
              <a:ext cx="72008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1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29419" y="2300170"/>
              <a:ext cx="859056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133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1023</a:t>
              </a:r>
              <a:endParaRPr lang="en-US" altLang="zh-CN" sz="2133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552027" y="4573933"/>
            <a:ext cx="8305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457189" indent="-457189"/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解法1：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0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，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1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，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2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，………102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3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，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0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，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1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，………，共1024组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52027" y="5115197"/>
            <a:ext cx="8305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457189" indent="-457189"/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共发生了1024×1024次缺页中断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552027" y="5656461"/>
            <a:ext cx="98693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457189" indent="-457189"/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解法2：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0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，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0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，……… 1，1，………，2，2，………，3，3，…….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52026" y="6197726"/>
            <a:ext cx="8305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  <a:cs typeface="宋体" charset="0"/>
              </a:defRPr>
            </a:lvl1pPr>
            <a:lvl2pPr marL="102235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Times" charset="0"/>
                <a:ea typeface="宋体" charset="0"/>
              </a:defRPr>
            </a:lvl9pPr>
          </a:lstStyle>
          <a:p>
            <a:pPr marL="457189" indent="-457189"/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rPr>
              <a:t>共发生了1024次缺页中断   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1FABCF42-E401-4255-BCC7-8F994AF994B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592982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不同程序编写方法的局部性特征</a:t>
            </a:r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7F0CDAFB-6C67-417B-AD6D-F860C0B29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24B9691F-6ADD-4FAF-A4EF-B9348090F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42E0FFA3-556B-4BB5-99B7-552CFF50C6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2" name="文本占位符 4">
            <a:extLst>
              <a:ext uri="{FF2B5EF4-FFF2-40B4-BE49-F238E27FC236}">
                <a16:creationId xmlns:a16="http://schemas.microsoft.com/office/drawing/2014/main" id="{1BED010A-FF3D-45D4-B1FC-0F83F926F9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F56525FB-3E3B-4A8C-BEC1-011066A727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16550" y="1665293"/>
            <a:ext cx="7258101" cy="1196738"/>
            <a:chOff x="1044314" y="843558"/>
            <a:chExt cx="5443576" cy="897554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1044314" y="843558"/>
              <a:ext cx="5443576" cy="897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  <a:cs typeface="宋体" charset="0"/>
                </a:defRPr>
              </a:lvl1pPr>
              <a:lvl2pPr marL="102235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5pPr>
              <a:lvl6pPr marL="27432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6pPr>
              <a:lvl7pPr marL="32004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7pPr>
              <a:lvl8pPr marL="36576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8pPr>
              <a:lvl9pPr marL="4114800" indent="-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2400">
                  <a:solidFill>
                    <a:schemeClr val="tx1"/>
                  </a:solidFill>
                  <a:latin typeface="Times" charset="0"/>
                  <a:ea typeface="宋体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思路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  将不常用的部分内存块暂存到外存</a:t>
              </a: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6314" y="1485273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1416550" y="3161056"/>
            <a:ext cx="10648068" cy="3370782"/>
            <a:chOff x="1047312" y="1535009"/>
            <a:chExt cx="7986051" cy="2528087"/>
          </a:xfrm>
        </p:grpSpPr>
        <p:sp>
          <p:nvSpPr>
            <p:cNvPr id="11" name="矩形 10"/>
            <p:cNvSpPr/>
            <p:nvPr/>
          </p:nvSpPr>
          <p:spPr>
            <a:xfrm>
              <a:off x="1047312" y="1535009"/>
              <a:ext cx="2573938" cy="938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SzPct val="100000"/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原理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SzPct val="100000"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 装载程序时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1517380" y="2796032"/>
              <a:ext cx="7515983" cy="47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10000"/>
                </a:spcBef>
                <a:buSzPct val="100000"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指令执行中需要的指令或数据不在内存（称为缺页或缺段）时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763688" y="3175665"/>
              <a:ext cx="5074191" cy="435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10000"/>
                </a:spcBef>
                <a:buSzPct val="100000"/>
              </a:pPr>
              <a:r>
                <a:rPr lang="zh-CN" altLang="en-US" sz="2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处理器通知操作系统将相应的页面或段调入内存</a:t>
              </a:r>
            </a:p>
          </p:txBody>
        </p:sp>
        <p:pic>
          <p:nvPicPr>
            <p:cNvPr id="50" name="图片 4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3151" y="3360047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33" name="图片 13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6314" y="221612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34" name="矩形 133"/>
            <p:cNvSpPr/>
            <p:nvPr/>
          </p:nvSpPr>
          <p:spPr>
            <a:xfrm>
              <a:off x="1766907" y="2412979"/>
              <a:ext cx="5040324" cy="435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10000"/>
                </a:spcBef>
                <a:buSzPct val="100000"/>
              </a:pPr>
              <a:r>
                <a:rPr lang="zh-CN" altLang="en-US" sz="2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只将当前指令执行需要的部分页面或段装入内存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1515666" y="3586475"/>
              <a:ext cx="6297833" cy="476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10000"/>
                </a:spcBef>
                <a:buSzPct val="100000"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操作系统将内存中暂时不用的页面或段保存到外存</a:t>
              </a:r>
            </a:p>
          </p:txBody>
        </p:sp>
        <p:pic>
          <p:nvPicPr>
            <p:cNvPr id="17" name="图片 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600" y="2997731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6370" y="2589676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039" y="3788321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433A4BD6-D704-4722-BBDE-8247EEC330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虚拟存储的基本思想</a:t>
            </a:r>
          </a:p>
        </p:txBody>
      </p:sp>
      <p:sp>
        <p:nvSpPr>
          <p:cNvPr id="29" name="文本占位符 1">
            <a:extLst>
              <a:ext uri="{FF2B5EF4-FFF2-40B4-BE49-F238E27FC236}">
                <a16:creationId xmlns:a16="http://schemas.microsoft.com/office/drawing/2014/main" id="{E1EAA90E-7401-4561-8C98-E267B45DD8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5EF3A84C-0E18-4127-944C-AF0C5F8898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1" name="文本占位符 3">
            <a:extLst>
              <a:ext uri="{FF2B5EF4-FFF2-40B4-BE49-F238E27FC236}">
                <a16:creationId xmlns:a16="http://schemas.microsoft.com/office/drawing/2014/main" id="{72A089DB-8138-48FB-8A6A-CF24BE3A8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E9EFFC28-C31F-470B-BB20-B07BB135C0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86F403BE-8CF0-41E4-B0C6-382EBEE99A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31C791CB-C4D4-4418-A10A-8411A124A8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虚拟存储的基本特征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F271A9-1ED3-49BF-B4F3-A1804BE382F3}"/>
              </a:ext>
            </a:extLst>
          </p:cNvPr>
          <p:cNvSpPr txBox="1"/>
          <p:nvPr/>
        </p:nvSpPr>
        <p:spPr>
          <a:xfrm>
            <a:off x="1034143" y="1719943"/>
            <a:ext cx="10646228" cy="445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之所以称其为虚拟存储器，是因为这种</a:t>
            </a:r>
            <a:r>
              <a:rPr lang="zh-CN" altLang="en-US" sz="2400" b="1" dirty="0">
                <a:solidFill>
                  <a:srgbClr val="FF0000"/>
                </a:solidFill>
              </a:rPr>
              <a:t>存储器并不存在</a:t>
            </a:r>
            <a:r>
              <a:rPr lang="zh-CN" altLang="en-US" sz="2400" b="1" dirty="0">
                <a:solidFill>
                  <a:srgbClr val="11576A"/>
                </a:solidFill>
              </a:rPr>
              <a:t>，是因为操作系统提供了部分</a:t>
            </a:r>
            <a:r>
              <a:rPr lang="zh-CN" altLang="en-US" sz="2400" b="1" dirty="0">
                <a:solidFill>
                  <a:srgbClr val="FF0000"/>
                </a:solidFill>
              </a:rPr>
              <a:t>装入、请求调入和置换</a:t>
            </a:r>
            <a:r>
              <a:rPr lang="zh-CN" altLang="en-US" sz="2400" b="1" dirty="0">
                <a:solidFill>
                  <a:srgbClr val="11576A"/>
                </a:solidFill>
              </a:rPr>
              <a:t>功能后，给用户的感觉好像是存在一个比实际物理内存大得多的存储器。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虚拟存储器存在如下性质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多次性</a:t>
            </a:r>
            <a:r>
              <a:rPr lang="zh-CN" altLang="en-US" sz="2400" b="1" dirty="0">
                <a:solidFill>
                  <a:srgbClr val="11576A"/>
                </a:solidFill>
              </a:rPr>
              <a:t>：进程是被允许分成多次调入内存的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对换性</a:t>
            </a:r>
            <a:r>
              <a:rPr lang="zh-CN" altLang="en-US" sz="2400" b="1" dirty="0">
                <a:solidFill>
                  <a:srgbClr val="11576A"/>
                </a:solidFill>
              </a:rPr>
              <a:t>：进程无需常驻内存，允许进程块被换入和换出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虚拟性</a:t>
            </a:r>
            <a:r>
              <a:rPr lang="zh-CN" altLang="en-US" sz="2400" b="1" dirty="0">
                <a:solidFill>
                  <a:srgbClr val="11576A"/>
                </a:solidFill>
              </a:rPr>
              <a:t>：从逻辑上扩充内存，用户看到的内存容量远大于实际物理内存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不连续性</a:t>
            </a:r>
            <a:r>
              <a:rPr lang="zh-CN" altLang="en-US" sz="2400" b="1" dirty="0">
                <a:solidFill>
                  <a:srgbClr val="11576A"/>
                </a:solidFill>
              </a:rPr>
              <a:t>：物理内存分配不连续</a:t>
            </a:r>
            <a:endParaRPr lang="en-US" altLang="zh-CN" sz="2400" b="1" dirty="0">
              <a:solidFill>
                <a:srgbClr val="11576A"/>
              </a:solidFill>
            </a:endParaRPr>
          </a:p>
        </p:txBody>
      </p:sp>
      <p:sp>
        <p:nvSpPr>
          <p:cNvPr id="94" name="文本占位符 1">
            <a:extLst>
              <a:ext uri="{FF2B5EF4-FFF2-40B4-BE49-F238E27FC236}">
                <a16:creationId xmlns:a16="http://schemas.microsoft.com/office/drawing/2014/main" id="{1518A015-6E06-4BEB-A16F-5B7586018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95" name="文本占位符 2">
            <a:extLst>
              <a:ext uri="{FF2B5EF4-FFF2-40B4-BE49-F238E27FC236}">
                <a16:creationId xmlns:a16="http://schemas.microsoft.com/office/drawing/2014/main" id="{F65B2305-2380-423C-9CA8-4E63F478F1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96" name="文本占位符 3">
            <a:extLst>
              <a:ext uri="{FF2B5EF4-FFF2-40B4-BE49-F238E27FC236}">
                <a16:creationId xmlns:a16="http://schemas.microsoft.com/office/drawing/2014/main" id="{DA52B42A-D8D6-46CE-B7F1-5CE24E47F1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97" name="文本占位符 4">
            <a:extLst>
              <a:ext uri="{FF2B5EF4-FFF2-40B4-BE49-F238E27FC236}">
                <a16:creationId xmlns:a16="http://schemas.microsoft.com/office/drawing/2014/main" id="{19A8AD0C-6374-41D8-A17D-2D79917A1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98" name="文本占位符 5">
            <a:extLst>
              <a:ext uri="{FF2B5EF4-FFF2-40B4-BE49-F238E27FC236}">
                <a16:creationId xmlns:a16="http://schemas.microsoft.com/office/drawing/2014/main" id="{33184AB1-C256-44AE-9E06-A3E3991314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35CB1F8-1AFA-4A99-BEF3-E55AC4785D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虚拟存储的支持技术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4A2716-A9E5-4ACC-88DB-81A7EAFCB312}"/>
              </a:ext>
            </a:extLst>
          </p:cNvPr>
          <p:cNvSpPr txBox="1"/>
          <p:nvPr/>
        </p:nvSpPr>
        <p:spPr>
          <a:xfrm>
            <a:off x="1286827" y="1502318"/>
            <a:ext cx="8840882" cy="2790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虚拟存储的实现需要建立在离散分配的内存管理方式的基础上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三种实现方式：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请求分页存储管理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请求分段存储管理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请求段页式存储管理类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6F2C40-2F23-4CBD-BDDA-5DAD1F26E0A0}"/>
              </a:ext>
            </a:extLst>
          </p:cNvPr>
          <p:cNvSpPr txBox="1"/>
          <p:nvPr/>
        </p:nvSpPr>
        <p:spPr>
          <a:xfrm>
            <a:off x="1286827" y="4361235"/>
            <a:ext cx="7763664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硬件支持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内存、外存；页表机制；中断机构；地址变换机构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CB11F4-15BB-4261-958E-BD2187332691}"/>
              </a:ext>
            </a:extLst>
          </p:cNvPr>
          <p:cNvSpPr txBox="1"/>
          <p:nvPr/>
        </p:nvSpPr>
        <p:spPr>
          <a:xfrm>
            <a:off x="1286827" y="5563097"/>
            <a:ext cx="6532558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</a:rPr>
              <a:t>操作系统</a:t>
            </a:r>
            <a:endParaRPr lang="en-US" altLang="zh-CN" sz="2400" b="1" dirty="0">
              <a:solidFill>
                <a:srgbClr val="11576A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管理内存和外存间页面或段的换入和换出</a:t>
            </a:r>
            <a:endParaRPr lang="zh-CN" altLang="en-US" sz="2400" b="1" dirty="0">
              <a:solidFill>
                <a:srgbClr val="11576A"/>
              </a:solidFill>
            </a:endParaRPr>
          </a:p>
        </p:txBody>
      </p:sp>
      <p:sp>
        <p:nvSpPr>
          <p:cNvPr id="24" name="文本占位符 1">
            <a:extLst>
              <a:ext uri="{FF2B5EF4-FFF2-40B4-BE49-F238E27FC236}">
                <a16:creationId xmlns:a16="http://schemas.microsoft.com/office/drawing/2014/main" id="{51B7F4E2-8A3D-4D12-91AF-54EA03B977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664AA7B5-59E8-4A4D-A76A-673DE8E1AB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FFAB203D-F667-4609-AF5C-1871AA984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53A7732D-54F4-4442-9182-3B90F616B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7B18E0C9-1238-46E2-B7E3-42F7641A75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99456" y="1819532"/>
            <a:ext cx="859040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42" indent="-349242">
              <a:buSzPct val="100000"/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在页式存储管理的基础上，增加请求调页和页面置换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520669" y="3806214"/>
            <a:ext cx="8590403" cy="790088"/>
            <a:chOff x="1140506" y="2355119"/>
            <a:chExt cx="6442802" cy="592566"/>
          </a:xfrm>
        </p:grpSpPr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920" y="246263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6" name="矩形 45"/>
            <p:cNvSpPr/>
            <p:nvPr/>
          </p:nvSpPr>
          <p:spPr>
            <a:xfrm>
              <a:off x="1140506" y="2355119"/>
              <a:ext cx="6442802" cy="592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SzPct val="100000"/>
              </a:pPr>
              <a:r>
                <a:rPr lang="zh-CN" altLang="en-US" sz="22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进程在运行中发现有需要的代码或数据不在内存时，则向系统发出缺页异常请求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31554" y="2985476"/>
            <a:ext cx="8590403" cy="790088"/>
            <a:chOff x="1148670" y="1739566"/>
            <a:chExt cx="6442802" cy="592566"/>
          </a:xfrm>
        </p:grpSpPr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908" y="185684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7" name="矩形 46"/>
            <p:cNvSpPr/>
            <p:nvPr/>
          </p:nvSpPr>
          <p:spPr>
            <a:xfrm>
              <a:off x="1148670" y="1739566"/>
              <a:ext cx="6442802" cy="592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SzPct val="100000"/>
              </a:pPr>
              <a:r>
                <a:rPr lang="zh-CN" altLang="en-US" sz="22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当用户程序要装载到内存运行时，只装入部分页面，就启动程序运行</a:t>
              </a:r>
              <a:endParaRPr lang="en-US" altLang="zh-CN" sz="22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1199456" y="2363571"/>
            <a:ext cx="2152392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520669" y="4626951"/>
            <a:ext cx="8590403" cy="790088"/>
            <a:chOff x="1140506" y="2970672"/>
            <a:chExt cx="6442802" cy="592566"/>
          </a:xfrm>
        </p:grpSpPr>
        <p:pic>
          <p:nvPicPr>
            <p:cNvPr id="49" name="图片 4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920" y="307818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0" name="矩形 49"/>
            <p:cNvSpPr/>
            <p:nvPr/>
          </p:nvSpPr>
          <p:spPr>
            <a:xfrm>
              <a:off x="1140506" y="2970672"/>
              <a:ext cx="6442802" cy="5925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SzPct val="100000"/>
              </a:pPr>
              <a:r>
                <a:rPr lang="zh-CN" altLang="en-US" sz="22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操作系统在处理缺页异常时，将外存中相应的页面调入内存，使得进程能继续运行 </a:t>
              </a:r>
            </a:p>
          </p:txBody>
        </p:sp>
      </p:grp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41584E25-0D8A-4445-8B86-B89562612A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6761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虚拟页式存储管理</a:t>
            </a:r>
          </a:p>
        </p:txBody>
      </p: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151E25F2-48D9-488A-ABA1-214689E30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012ABE7B-6EA0-4610-A3BC-2220180AC4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147CA33D-183E-4B74-A08D-D36B544FCE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0C321F9A-9D1F-4544-BBC5-9F0E09D1A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4" name="文本占位符 5">
            <a:extLst>
              <a:ext uri="{FF2B5EF4-FFF2-40B4-BE49-F238E27FC236}">
                <a16:creationId xmlns:a16="http://schemas.microsoft.com/office/drawing/2014/main" id="{C58BEEA7-74E3-4DB5-8A21-8A20A48E9A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48964" y="1741805"/>
            <a:ext cx="10020543" cy="2483499"/>
            <a:chOff x="525463" y="710357"/>
            <a:chExt cx="7515407" cy="1862624"/>
          </a:xfrm>
        </p:grpSpPr>
        <p:sp>
          <p:nvSpPr>
            <p:cNvPr id="82" name="Text Box 44"/>
            <p:cNvSpPr txBox="1">
              <a:spLocks noChangeArrowheads="1"/>
            </p:cNvSpPr>
            <p:nvPr/>
          </p:nvSpPr>
          <p:spPr bwMode="auto">
            <a:xfrm>
              <a:off x="3527426" y="710357"/>
              <a:ext cx="1258888" cy="377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页表表项</a:t>
              </a:r>
              <a:endParaRPr lang="zh-CN" altLang="en-US" sz="2667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214414" y="1699301"/>
              <a:ext cx="1714512" cy="285752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99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" name="矩形 83"/>
            <p:cNvSpPr/>
            <p:nvPr/>
          </p:nvSpPr>
          <p:spPr>
            <a:xfrm>
              <a:off x="2928926" y="1699301"/>
              <a:ext cx="2448000" cy="28575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5" name="矩形 84"/>
            <p:cNvSpPr/>
            <p:nvPr/>
          </p:nvSpPr>
          <p:spPr>
            <a:xfrm>
              <a:off x="5376870" y="1699301"/>
              <a:ext cx="2664000" cy="285752"/>
            </a:xfrm>
            <a:prstGeom prst="rect">
              <a:avLst/>
            </a:prstGeom>
            <a:gradFill>
              <a:gsLst>
                <a:gs pos="100000">
                  <a:srgbClr val="996600"/>
                </a:gs>
                <a:gs pos="0">
                  <a:srgbClr val="FFCC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89" name="直接连接符 88"/>
            <p:cNvCxnSpPr/>
            <p:nvPr/>
          </p:nvCxnSpPr>
          <p:spPr>
            <a:xfrm rot="5400000">
              <a:off x="3238493" y="1842177"/>
              <a:ext cx="285752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rot="5400000">
              <a:off x="3715538" y="1842177"/>
              <a:ext cx="285752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rot="5400000">
              <a:off x="4715670" y="1842177"/>
              <a:ext cx="285752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Line 41"/>
            <p:cNvSpPr>
              <a:spLocks noChangeShapeType="1"/>
            </p:cNvSpPr>
            <p:nvPr/>
          </p:nvSpPr>
          <p:spPr bwMode="auto">
            <a:xfrm flipV="1">
              <a:off x="1065213" y="1313544"/>
              <a:ext cx="7937" cy="396875"/>
            </a:xfrm>
            <a:prstGeom prst="line">
              <a:avLst/>
            </a:prstGeom>
            <a:noFill/>
            <a:ln w="28575" cmpd="sng">
              <a:solidFill>
                <a:srgbClr val="11576A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240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Text Box 42"/>
            <p:cNvSpPr txBox="1">
              <a:spLocks noChangeArrowheads="1"/>
            </p:cNvSpPr>
            <p:nvPr/>
          </p:nvSpPr>
          <p:spPr bwMode="auto">
            <a:xfrm>
              <a:off x="525463" y="986519"/>
              <a:ext cx="960840" cy="315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逻辑页号</a:t>
              </a:r>
            </a:p>
          </p:txBody>
        </p:sp>
        <p:sp>
          <p:nvSpPr>
            <p:cNvPr id="129" name="Text Box 43"/>
            <p:cNvSpPr txBox="1">
              <a:spLocks noChangeArrowheads="1"/>
            </p:cNvSpPr>
            <p:nvPr/>
          </p:nvSpPr>
          <p:spPr bwMode="auto">
            <a:xfrm>
              <a:off x="967630" y="1675494"/>
              <a:ext cx="214242" cy="377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i</a:t>
              </a:r>
            </a:p>
          </p:txBody>
        </p:sp>
        <p:sp>
          <p:nvSpPr>
            <p:cNvPr id="132" name="Line 37"/>
            <p:cNvSpPr>
              <a:spLocks noChangeShapeType="1"/>
            </p:cNvSpPr>
            <p:nvPr/>
          </p:nvSpPr>
          <p:spPr bwMode="auto">
            <a:xfrm flipV="1">
              <a:off x="3648075" y="1437777"/>
              <a:ext cx="3175" cy="252000"/>
            </a:xfrm>
            <a:prstGeom prst="line">
              <a:avLst/>
            </a:prstGeom>
            <a:noFill/>
            <a:ln w="28575" cmpd="sng">
              <a:solidFill>
                <a:srgbClr val="11576A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24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262306" y="1146845"/>
              <a:ext cx="785818" cy="285752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3" name="Text Box 38"/>
            <p:cNvSpPr txBox="1">
              <a:spLocks noChangeArrowheads="1"/>
            </p:cNvSpPr>
            <p:nvPr/>
          </p:nvSpPr>
          <p:spPr bwMode="auto">
            <a:xfrm>
              <a:off x="3244057" y="1124625"/>
              <a:ext cx="792000" cy="3410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修改位</a:t>
              </a:r>
            </a:p>
          </p:txBody>
        </p:sp>
        <p:sp>
          <p:nvSpPr>
            <p:cNvPr id="135" name="Line 37"/>
            <p:cNvSpPr>
              <a:spLocks noChangeShapeType="1"/>
            </p:cNvSpPr>
            <p:nvPr/>
          </p:nvSpPr>
          <p:spPr bwMode="auto">
            <a:xfrm flipV="1">
              <a:off x="5105558" y="1437777"/>
              <a:ext cx="0" cy="252000"/>
            </a:xfrm>
            <a:prstGeom prst="line">
              <a:avLst/>
            </a:prstGeom>
            <a:noFill/>
            <a:ln w="28575" cmpd="sng">
              <a:solidFill>
                <a:srgbClr val="11576A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24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4719789" y="1146845"/>
              <a:ext cx="785818" cy="285752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7" name="Text Box 38"/>
            <p:cNvSpPr txBox="1">
              <a:spLocks noChangeArrowheads="1"/>
            </p:cNvSpPr>
            <p:nvPr/>
          </p:nvSpPr>
          <p:spPr bwMode="auto">
            <a:xfrm>
              <a:off x="4708683" y="1124625"/>
              <a:ext cx="792000" cy="3410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驻留位</a:t>
              </a:r>
            </a:p>
          </p:txBody>
        </p:sp>
        <p:sp>
          <p:nvSpPr>
            <p:cNvPr id="138" name="Line 37"/>
            <p:cNvSpPr>
              <a:spLocks noChangeShapeType="1"/>
            </p:cNvSpPr>
            <p:nvPr/>
          </p:nvSpPr>
          <p:spPr bwMode="auto">
            <a:xfrm flipV="1">
              <a:off x="4399602" y="1982670"/>
              <a:ext cx="3175" cy="252000"/>
            </a:xfrm>
            <a:prstGeom prst="line">
              <a:avLst/>
            </a:prstGeom>
            <a:noFill/>
            <a:ln w="28575" cmpd="sng">
              <a:solidFill>
                <a:srgbClr val="11576A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24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4006840" y="2235080"/>
              <a:ext cx="785818" cy="285752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0" name="Text Box 38"/>
            <p:cNvSpPr txBox="1">
              <a:spLocks noChangeArrowheads="1"/>
            </p:cNvSpPr>
            <p:nvPr/>
          </p:nvSpPr>
          <p:spPr bwMode="auto">
            <a:xfrm>
              <a:off x="4000496" y="2231910"/>
              <a:ext cx="792000" cy="3410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保护位</a:t>
              </a:r>
            </a:p>
          </p:txBody>
        </p:sp>
        <p:sp>
          <p:nvSpPr>
            <p:cNvPr id="143" name="Line 37"/>
            <p:cNvSpPr>
              <a:spLocks noChangeShapeType="1"/>
            </p:cNvSpPr>
            <p:nvPr/>
          </p:nvSpPr>
          <p:spPr bwMode="auto">
            <a:xfrm flipV="1">
              <a:off x="3185156" y="1982670"/>
              <a:ext cx="0" cy="252000"/>
            </a:xfrm>
            <a:prstGeom prst="line">
              <a:avLst/>
            </a:prstGeom>
            <a:noFill/>
            <a:ln w="28575" cmpd="sng">
              <a:solidFill>
                <a:srgbClr val="11576A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24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2792394" y="2235080"/>
              <a:ext cx="785818" cy="285752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5" name="Text Box 38"/>
            <p:cNvSpPr txBox="1">
              <a:spLocks noChangeArrowheads="1"/>
            </p:cNvSpPr>
            <p:nvPr/>
          </p:nvSpPr>
          <p:spPr bwMode="auto">
            <a:xfrm>
              <a:off x="2786050" y="2231910"/>
              <a:ext cx="792000" cy="3410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访问位</a:t>
              </a:r>
            </a:p>
          </p:txBody>
        </p:sp>
        <p:sp>
          <p:nvSpPr>
            <p:cNvPr id="146" name="Line 37"/>
            <p:cNvSpPr>
              <a:spLocks noChangeShapeType="1"/>
            </p:cNvSpPr>
            <p:nvPr/>
          </p:nvSpPr>
          <p:spPr bwMode="auto">
            <a:xfrm flipV="1">
              <a:off x="6707201" y="1982670"/>
              <a:ext cx="0" cy="252000"/>
            </a:xfrm>
            <a:prstGeom prst="line">
              <a:avLst/>
            </a:prstGeom>
            <a:noFill/>
            <a:ln w="28575" cmpd="sng">
              <a:solidFill>
                <a:srgbClr val="11576A"/>
              </a:solidFill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 sz="24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6106164" y="2235080"/>
              <a:ext cx="1208102" cy="285752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8" name="Text Box 38"/>
            <p:cNvSpPr txBox="1">
              <a:spLocks noChangeArrowheads="1"/>
            </p:cNvSpPr>
            <p:nvPr/>
          </p:nvSpPr>
          <p:spPr bwMode="auto">
            <a:xfrm>
              <a:off x="6099820" y="2231910"/>
              <a:ext cx="1214446" cy="341071"/>
            </a:xfrm>
            <a:prstGeom prst="rect">
              <a:avLst/>
            </a:prstGeom>
            <a:noFill/>
            <a:ln w="9525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120227" tIns="62653" rIns="120227" bIns="62653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r>
                <a:rPr lang="zh-CN" altLang="en-US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物理页帧号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504921" y="4436314"/>
            <a:ext cx="4953035" cy="408638"/>
            <a:chOff x="785786" y="2522314"/>
            <a:chExt cx="3714776" cy="306478"/>
          </a:xfrm>
        </p:grpSpPr>
        <p:sp>
          <p:nvSpPr>
            <p:cNvPr id="11" name="矩形 10"/>
            <p:cNvSpPr/>
            <p:nvPr/>
          </p:nvSpPr>
          <p:spPr>
            <a:xfrm>
              <a:off x="875921" y="2522314"/>
              <a:ext cx="3624641" cy="306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spcBef>
                  <a:spcPts val="533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驻留位：表示该页是否在内存  </a:t>
              </a:r>
            </a:p>
          </p:txBody>
        </p:sp>
        <p:pic>
          <p:nvPicPr>
            <p:cNvPr id="150" name="图片 14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786" y="2592375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8" name="组合 7"/>
          <p:cNvGrpSpPr/>
          <p:nvPr/>
        </p:nvGrpSpPr>
        <p:grpSpPr>
          <a:xfrm>
            <a:off x="1737145" y="4790258"/>
            <a:ext cx="7292579" cy="729102"/>
            <a:chOff x="959954" y="2787774"/>
            <a:chExt cx="5469434" cy="546826"/>
          </a:xfrm>
        </p:grpSpPr>
        <p:pic>
          <p:nvPicPr>
            <p:cNvPr id="36" name="图片 3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954" y="285921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9" name="矩形 38"/>
            <p:cNvSpPr/>
            <p:nvPr/>
          </p:nvSpPr>
          <p:spPr>
            <a:xfrm>
              <a:off x="1050089" y="2787774"/>
              <a:ext cx="5164985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spcBef>
                  <a:spcPts val="533"/>
                </a:spcBef>
                <a:buSzPct val="100000"/>
              </a:pPr>
              <a:r>
                <a:rPr lang="zh-CN" altLang="en-US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1表示该页位于内存中，该页表项是有效的，可以使用</a:t>
              </a:r>
            </a:p>
          </p:txBody>
        </p:sp>
        <p:pic>
          <p:nvPicPr>
            <p:cNvPr id="40" name="图片 3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954" y="310595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1" name="矩形 40"/>
            <p:cNvSpPr/>
            <p:nvPr/>
          </p:nvSpPr>
          <p:spPr>
            <a:xfrm>
              <a:off x="1050089" y="3034518"/>
              <a:ext cx="5379299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spcBef>
                  <a:spcPts val="533"/>
                </a:spcBef>
                <a:buSzPct val="100000"/>
              </a:pPr>
              <a:r>
                <a:rPr lang="en-US" altLang="zh-CN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表示该页当前在外存中，访问该页表项将导致缺页异常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04921" y="4802755"/>
            <a:ext cx="6477045" cy="400110"/>
            <a:chOff x="785786" y="3292327"/>
            <a:chExt cx="4857784" cy="300082"/>
          </a:xfrm>
        </p:grpSpPr>
        <p:sp>
          <p:nvSpPr>
            <p:cNvPr id="42" name="矩形 41"/>
            <p:cNvSpPr/>
            <p:nvPr/>
          </p:nvSpPr>
          <p:spPr>
            <a:xfrm>
              <a:off x="875921" y="3292327"/>
              <a:ext cx="4767649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spcBef>
                  <a:spcPts val="533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修改位：表示在内存中的该页是否被修改过</a:t>
              </a: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786" y="3364315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10" name="组合 9"/>
          <p:cNvGrpSpPr/>
          <p:nvPr/>
        </p:nvGrpSpPr>
        <p:grpSpPr>
          <a:xfrm>
            <a:off x="1737145" y="5153692"/>
            <a:ext cx="7768832" cy="400110"/>
            <a:chOff x="959954" y="3555530"/>
            <a:chExt cx="5826624" cy="300082"/>
          </a:xfrm>
        </p:grpSpPr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954" y="362696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5" name="矩形 44"/>
            <p:cNvSpPr/>
            <p:nvPr/>
          </p:nvSpPr>
          <p:spPr>
            <a:xfrm>
              <a:off x="1050089" y="3555530"/>
              <a:ext cx="5736489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spcBef>
                  <a:spcPts val="533"/>
                </a:spcBef>
                <a:buSzPct val="100000"/>
              </a:pPr>
              <a:r>
                <a:rPr lang="zh-CN" altLang="en-US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回收该物理页面时，据此判断是否要把它的内容写回外存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504921" y="5151605"/>
            <a:ext cx="6477045" cy="400110"/>
            <a:chOff x="785786" y="3831063"/>
            <a:chExt cx="4857784" cy="300082"/>
          </a:xfrm>
        </p:grpSpPr>
        <p:sp>
          <p:nvSpPr>
            <p:cNvPr id="46" name="矩形 45"/>
            <p:cNvSpPr/>
            <p:nvPr/>
          </p:nvSpPr>
          <p:spPr>
            <a:xfrm>
              <a:off x="875921" y="3831063"/>
              <a:ext cx="4767649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spcBef>
                  <a:spcPts val="533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访问位：表示该页面是否被访问过（读或写）</a:t>
              </a:r>
            </a:p>
          </p:txBody>
        </p:sp>
        <p:pic>
          <p:nvPicPr>
            <p:cNvPr id="47" name="图片 4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786" y="3903051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13" name="组合 12"/>
          <p:cNvGrpSpPr/>
          <p:nvPr/>
        </p:nvGrpSpPr>
        <p:grpSpPr>
          <a:xfrm>
            <a:off x="1737145" y="5493377"/>
            <a:ext cx="2720547" cy="400110"/>
            <a:chOff x="959954" y="4087391"/>
            <a:chExt cx="2040410" cy="300082"/>
          </a:xfrm>
        </p:grpSpPr>
        <p:pic>
          <p:nvPicPr>
            <p:cNvPr id="48" name="图片 4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954" y="415882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9" name="矩形 48"/>
            <p:cNvSpPr/>
            <p:nvPr/>
          </p:nvSpPr>
          <p:spPr>
            <a:xfrm>
              <a:off x="1050089" y="4087391"/>
              <a:ext cx="1950275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spcBef>
                  <a:spcPts val="533"/>
                </a:spcBef>
                <a:buSzPct val="100000"/>
              </a:pPr>
              <a:r>
                <a:rPr lang="zh-CN" altLang="en-US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用于页面置换算法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04921" y="5526462"/>
            <a:ext cx="5429288" cy="400110"/>
            <a:chOff x="785786" y="4392763"/>
            <a:chExt cx="4071966" cy="300082"/>
          </a:xfrm>
        </p:grpSpPr>
        <p:sp>
          <p:nvSpPr>
            <p:cNvPr id="50" name="矩形 49"/>
            <p:cNvSpPr/>
            <p:nvPr/>
          </p:nvSpPr>
          <p:spPr>
            <a:xfrm>
              <a:off x="875920" y="4392763"/>
              <a:ext cx="3981832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spcBef>
                  <a:spcPts val="533"/>
                </a:spcBef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保护位：表示该页的允许访问方式</a:t>
              </a:r>
            </a:p>
          </p:txBody>
        </p:sp>
        <p:pic>
          <p:nvPicPr>
            <p:cNvPr id="51" name="图片 5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5786" y="4437251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15" name="组合 14"/>
          <p:cNvGrpSpPr/>
          <p:nvPr/>
        </p:nvGrpSpPr>
        <p:grpSpPr>
          <a:xfrm>
            <a:off x="1737145" y="5859060"/>
            <a:ext cx="3673053" cy="400111"/>
            <a:chOff x="959954" y="4642216"/>
            <a:chExt cx="2754790" cy="300083"/>
          </a:xfrm>
        </p:grpSpPr>
        <p:pic>
          <p:nvPicPr>
            <p:cNvPr id="52" name="图片 5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954" y="471365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3" name="矩形 52"/>
            <p:cNvSpPr/>
            <p:nvPr/>
          </p:nvSpPr>
          <p:spPr>
            <a:xfrm>
              <a:off x="1050089" y="4642216"/>
              <a:ext cx="2664655" cy="30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  <a:spcBef>
                  <a:spcPts val="533"/>
                </a:spcBef>
                <a:buSzPct val="100000"/>
              </a:pPr>
              <a:r>
                <a:rPr lang="zh-CN" altLang="en-US" sz="2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只读、可读写、可执行等</a:t>
              </a:r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9162DE-3055-4A53-9948-F56F68DB3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DF5673-EB84-4B87-BA24-A256B18845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598651-F754-40DB-9434-1D8EE35FBF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542EAC0-4011-439C-883F-D033254709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E5E9F6F-0B3E-4BF2-932C-ED6A7F1A0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4E9099D7-695C-47DE-9050-8D4D33CECE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23651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页表项结构</a:t>
            </a:r>
          </a:p>
        </p:txBody>
      </p:sp>
      <p:sp>
        <p:nvSpPr>
          <p:cNvPr id="61" name="文本占位符 1">
            <a:extLst>
              <a:ext uri="{FF2B5EF4-FFF2-40B4-BE49-F238E27FC236}">
                <a16:creationId xmlns:a16="http://schemas.microsoft.com/office/drawing/2014/main" id="{BFD6D368-19CE-49FC-A1E0-B4EEDF9D46FF}"/>
              </a:ext>
            </a:extLst>
          </p:cNvPr>
          <p:cNvSpPr txBox="1">
            <a:spLocks/>
          </p:cNvSpPr>
          <p:nvPr/>
        </p:nvSpPr>
        <p:spPr>
          <a:xfrm>
            <a:off x="1133856" y="72410"/>
            <a:ext cx="18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504B5565-975A-4EAB-8A09-F6D8B84A07A0}"/>
              </a:ext>
            </a:extLst>
          </p:cNvPr>
          <p:cNvSpPr txBox="1">
            <a:spLocks/>
          </p:cNvSpPr>
          <p:nvPr/>
        </p:nvSpPr>
        <p:spPr>
          <a:xfrm>
            <a:off x="330394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mtClean="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02 </a:t>
            </a:r>
            <a:r>
              <a:rPr lang="zh-CN" altLang="en-US"/>
              <a:t>连续内存</a:t>
            </a:r>
            <a:endParaRPr lang="zh-CN" altLang="en-US" dirty="0"/>
          </a:p>
        </p:txBody>
      </p:sp>
      <p:sp>
        <p:nvSpPr>
          <p:cNvPr id="63" name="文本占位符 3">
            <a:extLst>
              <a:ext uri="{FF2B5EF4-FFF2-40B4-BE49-F238E27FC236}">
                <a16:creationId xmlns:a16="http://schemas.microsoft.com/office/drawing/2014/main" id="{B62DF110-9DF6-467A-9CCB-C2BC7B30784C}"/>
              </a:ext>
            </a:extLst>
          </p:cNvPr>
          <p:cNvSpPr txBox="1">
            <a:spLocks/>
          </p:cNvSpPr>
          <p:nvPr/>
        </p:nvSpPr>
        <p:spPr>
          <a:xfrm>
            <a:off x="5183209" y="72410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mtClean="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03 </a:t>
            </a:r>
            <a:r>
              <a:rPr lang="zh-CN" altLang="en-US"/>
              <a:t>非连续内存</a:t>
            </a:r>
            <a:endParaRPr lang="zh-CN" altLang="en-US" dirty="0"/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id="{6AC65F28-7B7C-4356-993A-3D4A0FC9DCA1}"/>
              </a:ext>
            </a:extLst>
          </p:cNvPr>
          <p:cNvSpPr txBox="1">
            <a:spLocks/>
          </p:cNvSpPr>
          <p:nvPr/>
        </p:nvSpPr>
        <p:spPr>
          <a:xfrm>
            <a:off x="7318951" y="72410"/>
            <a:ext cx="156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mtClean="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04 </a:t>
            </a:r>
            <a:r>
              <a:rPr lang="zh-CN" altLang="en-US">
                <a:solidFill>
                  <a:schemeClr val="bg1"/>
                </a:solidFill>
              </a:rPr>
              <a:t>虚拟内存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5" name="文本占位符 5">
            <a:extLst>
              <a:ext uri="{FF2B5EF4-FFF2-40B4-BE49-F238E27FC236}">
                <a16:creationId xmlns:a16="http://schemas.microsoft.com/office/drawing/2014/main" id="{79FD6F9A-F58B-4216-BEFA-84E880631700}"/>
              </a:ext>
            </a:extLst>
          </p:cNvPr>
          <p:cNvSpPr txBox="1">
            <a:spLocks/>
          </p:cNvSpPr>
          <p:nvPr/>
        </p:nvSpPr>
        <p:spPr>
          <a:xfrm>
            <a:off x="9198214" y="72410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kern="1200" smtClean="0">
                <a:solidFill>
                  <a:schemeClr val="bg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05 </a:t>
            </a:r>
            <a:r>
              <a:rPr lang="zh-CN" altLang="en-US"/>
              <a:t>页面置换算法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0"/>
          <p:cNvSpPr>
            <a:spLocks noChangeArrowheads="1"/>
          </p:cNvSpPr>
          <p:nvPr/>
        </p:nvSpPr>
        <p:spPr bwMode="auto">
          <a:xfrm>
            <a:off x="3171180" y="5510791"/>
            <a:ext cx="2034977" cy="635931"/>
          </a:xfrm>
          <a:prstGeom prst="rect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5" name="Rectangle 158"/>
          <p:cNvSpPr>
            <a:spLocks noChangeArrowheads="1"/>
          </p:cNvSpPr>
          <p:nvPr/>
        </p:nvSpPr>
        <p:spPr bwMode="auto">
          <a:xfrm>
            <a:off x="6859574" y="2776291"/>
            <a:ext cx="1653419" cy="508744"/>
          </a:xfrm>
          <a:prstGeom prst="rect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6" name="Rectangle 157"/>
          <p:cNvSpPr>
            <a:spLocks noChangeArrowheads="1"/>
          </p:cNvSpPr>
          <p:nvPr/>
        </p:nvSpPr>
        <p:spPr bwMode="auto">
          <a:xfrm>
            <a:off x="3171180" y="3285035"/>
            <a:ext cx="5341813" cy="2225756"/>
          </a:xfrm>
          <a:prstGeom prst="rect">
            <a:avLst/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5219174" y="4591341"/>
            <a:ext cx="1441443" cy="1739534"/>
            <a:chOff x="0" y="5"/>
            <a:chExt cx="1088" cy="1313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0" y="5"/>
              <a:ext cx="1088" cy="982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49" y="1011"/>
              <a:ext cx="54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algn="ctr">
                <a:buFontTx/>
                <a:buNone/>
              </a:pPr>
              <a:r>
                <a: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MS PGothic" charset="0"/>
                </a:rPr>
                <a:t>页表</a:t>
              </a:r>
              <a:endParaRPr lang="en-US" altLang="zh-CN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3" y="211"/>
              <a:ext cx="1080" cy="192"/>
            </a:xfrm>
            <a:prstGeom prst="rect">
              <a:avLst/>
            </a:prstGeom>
            <a:noFill/>
            <a:ln w="28575" cmpd="sng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3" y="403"/>
              <a:ext cx="1080" cy="192"/>
            </a:xfrm>
            <a:prstGeom prst="rect">
              <a:avLst/>
            </a:prstGeom>
            <a:noFill/>
            <a:ln w="28575" cmpd="sng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" y="595"/>
              <a:ext cx="1080" cy="192"/>
            </a:xfrm>
            <a:prstGeom prst="rect">
              <a:avLst/>
            </a:prstGeom>
            <a:noFill/>
            <a:ln w="28575" cmpd="sng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" y="787"/>
              <a:ext cx="1080" cy="192"/>
            </a:xfrm>
            <a:prstGeom prst="rect">
              <a:avLst/>
            </a:prstGeom>
            <a:noFill/>
            <a:ln w="28575" cmpd="sng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" y="19"/>
              <a:ext cx="1080" cy="192"/>
            </a:xfrm>
            <a:prstGeom prst="rect">
              <a:avLst/>
            </a:prstGeom>
            <a:noFill/>
            <a:ln w="28575" cmpd="sng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</p:grp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982287" y="1737604"/>
            <a:ext cx="805512" cy="4324325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Times" charset="0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3616759" y="2602224"/>
            <a:ext cx="646529" cy="561739"/>
          </a:xfrm>
          <a:prstGeom prst="ellipse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 cmpd="sng">
            <a:solidFill>
              <a:srgbClr val="11576A"/>
            </a:solidFill>
            <a:round/>
            <a:headEnd/>
            <a:tailEnd/>
          </a:ln>
        </p:spPr>
        <p:txBody>
          <a:bodyPr wrap="none" lIns="120649" tIns="59267" rIns="120649" bIns="59267" anchor="ctr"/>
          <a:lstStyle/>
          <a:p>
            <a:pPr algn="ctr">
              <a:buFontTx/>
              <a:buNone/>
            </a:pPr>
            <a:r>
              <a:rPr lang="en-US" altLang="zh-CN" sz="1867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CPU</a:t>
            </a:r>
            <a:endParaRPr lang="en-US" altLang="zh-CN" sz="1867" dirty="0"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H="1">
            <a:off x="4570227" y="4332188"/>
            <a:ext cx="2978273" cy="0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3813506" y="5002047"/>
            <a:ext cx="1392000" cy="0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1992887" y="1748205"/>
            <a:ext cx="816111" cy="4334924"/>
          </a:xfrm>
          <a:prstGeom prst="rect">
            <a:avLst/>
          </a:prstGeom>
          <a:solidFill>
            <a:srgbClr val="C0FEF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 anchor="ctr"/>
          <a:lstStyle/>
          <a:p>
            <a:pPr algn="ctr">
              <a:buFontTx/>
              <a:buNone/>
            </a:pPr>
            <a:endParaRPr lang="en-US" altLang="zh-CN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  <a:p>
            <a:pPr algn="ctr"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1983613" y="1737605"/>
            <a:ext cx="806836" cy="861156"/>
            <a:chOff x="0" y="0"/>
            <a:chExt cx="609" cy="650"/>
          </a:xfrm>
          <a:gradFill>
            <a:gsLst>
              <a:gs pos="100000">
                <a:srgbClr val="33FFFF"/>
              </a:gs>
              <a:gs pos="0">
                <a:srgbClr val="99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992887" y="4578093"/>
            <a:ext cx="816111" cy="127187"/>
          </a:xfrm>
          <a:prstGeom prst="rect">
            <a:avLst/>
          </a:prstGeom>
          <a:solidFill>
            <a:srgbClr val="F39FD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 anchor="ctr"/>
          <a:lstStyle/>
          <a:p>
            <a:pPr algn="ctr">
              <a:buFontTx/>
              <a:buNone/>
            </a:pPr>
            <a:endParaRPr lang="en-US" altLang="zh-CN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  <a:p>
            <a:pPr algn="ctr"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983613" y="5214023"/>
            <a:ext cx="806836" cy="861156"/>
            <a:chOff x="0" y="0"/>
            <a:chExt cx="609" cy="650"/>
          </a:xfrm>
          <a:gradFill>
            <a:gsLst>
              <a:gs pos="100000">
                <a:srgbClr val="33FFFF"/>
              </a:gs>
              <a:gs pos="0">
                <a:srgbClr val="99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1983613" y="4344919"/>
            <a:ext cx="806836" cy="861156"/>
            <a:chOff x="0" y="0"/>
            <a:chExt cx="609" cy="650"/>
          </a:xfrm>
          <a:gradFill>
            <a:gsLst>
              <a:gs pos="100000">
                <a:srgbClr val="33FFFF"/>
              </a:gs>
              <a:gs pos="0">
                <a:srgbClr val="99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1983613" y="3475814"/>
            <a:ext cx="806836" cy="861156"/>
            <a:chOff x="0" y="0"/>
            <a:chExt cx="609" cy="650"/>
          </a:xfrm>
          <a:gradFill>
            <a:gsLst>
              <a:gs pos="100000">
                <a:srgbClr val="33FFFF"/>
              </a:gs>
              <a:gs pos="0">
                <a:srgbClr val="99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1983613" y="2606710"/>
            <a:ext cx="806836" cy="861156"/>
            <a:chOff x="0" y="0"/>
            <a:chExt cx="609" cy="650"/>
          </a:xfrm>
          <a:gradFill>
            <a:gsLst>
              <a:gs pos="100000">
                <a:srgbClr val="33FFFF"/>
              </a:gs>
              <a:gs pos="0">
                <a:srgbClr val="99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Line 56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Line 58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3" name="Rectangle 60"/>
          <p:cNvSpPr>
            <a:spLocks noChangeArrowheads="1"/>
          </p:cNvSpPr>
          <p:nvPr/>
        </p:nvSpPr>
        <p:spPr bwMode="auto">
          <a:xfrm>
            <a:off x="4717285" y="5302789"/>
            <a:ext cx="392157" cy="40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p</a:t>
            </a:r>
            <a:endParaRPr lang="en-US" altLang="zh-CN" sz="18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1528195" y="6157177"/>
            <a:ext cx="1713697" cy="61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0649" tIns="59267" rIns="120649" bIns="59267">
            <a:spAutoFit/>
          </a:bodyPr>
          <a:lstStyle/>
          <a:p>
            <a:pPr algn="ctr">
              <a:buFontTx/>
              <a:buNone/>
            </a:pPr>
            <a:r>
              <a:rPr lang="zh-CN" altLang="en-US" sz="1600" b="1" spc="-133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rPr>
              <a:t>逻辑地</a:t>
            </a:r>
            <a:endParaRPr lang="en-US" altLang="zh-CN" sz="1600" b="1" spc="-133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  <a:p>
            <a:pPr algn="ctr">
              <a:buFontTx/>
              <a:buNone/>
            </a:pPr>
            <a:r>
              <a:rPr lang="zh-CN" altLang="en-US" sz="1600" b="1" spc="-133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rPr>
              <a:t>址空间</a:t>
            </a:r>
            <a:endParaRPr lang="en-US" altLang="zh-CN" sz="1600" b="1" spc="-133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08" name="Rectangle 104"/>
          <p:cNvSpPr>
            <a:spLocks noChangeArrowheads="1"/>
          </p:cNvSpPr>
          <p:nvPr/>
        </p:nvSpPr>
        <p:spPr bwMode="auto">
          <a:xfrm>
            <a:off x="4417413" y="3696610"/>
            <a:ext cx="349453" cy="32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r>
              <a:rPr lang="en-US" altLang="zh-CN" sz="13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109" name="Rectangle 105"/>
          <p:cNvSpPr>
            <a:spLocks noChangeArrowheads="1"/>
          </p:cNvSpPr>
          <p:nvPr/>
        </p:nvSpPr>
        <p:spPr bwMode="auto">
          <a:xfrm>
            <a:off x="3145490" y="3713544"/>
            <a:ext cx="455251" cy="32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r>
              <a:rPr lang="en-US" altLang="zh-CN" sz="1333" b="1" dirty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20</a:t>
            </a:r>
          </a:p>
        </p:txBody>
      </p:sp>
      <p:sp>
        <p:nvSpPr>
          <p:cNvPr id="110" name="Rectangle 106"/>
          <p:cNvSpPr>
            <a:spLocks noChangeArrowheads="1"/>
          </p:cNvSpPr>
          <p:nvPr/>
        </p:nvSpPr>
        <p:spPr bwMode="auto">
          <a:xfrm>
            <a:off x="3734822" y="3705077"/>
            <a:ext cx="349453" cy="32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3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9</a:t>
            </a:r>
          </a:p>
        </p:txBody>
      </p:sp>
      <p:sp>
        <p:nvSpPr>
          <p:cNvPr id="111" name="Rectangle 107"/>
          <p:cNvSpPr>
            <a:spLocks noChangeArrowheads="1"/>
          </p:cNvSpPr>
          <p:nvPr/>
        </p:nvSpPr>
        <p:spPr bwMode="auto">
          <a:xfrm>
            <a:off x="3266569" y="3563255"/>
            <a:ext cx="124536" cy="190779"/>
          </a:xfrm>
          <a:prstGeom prst="rect">
            <a:avLst/>
          </a:prstGeom>
          <a:solidFill>
            <a:srgbClr val="00FF00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12" name="Rectangle 108"/>
          <p:cNvSpPr>
            <a:spLocks noChangeArrowheads="1"/>
          </p:cNvSpPr>
          <p:nvPr/>
        </p:nvSpPr>
        <p:spPr bwMode="auto">
          <a:xfrm>
            <a:off x="3404354" y="3563255"/>
            <a:ext cx="124536" cy="190779"/>
          </a:xfrm>
          <a:prstGeom prst="rect">
            <a:avLst/>
          </a:prstGeom>
          <a:solidFill>
            <a:srgbClr val="00FF00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13" name="Rectangle 109"/>
          <p:cNvSpPr>
            <a:spLocks noChangeArrowheads="1"/>
          </p:cNvSpPr>
          <p:nvPr/>
        </p:nvSpPr>
        <p:spPr bwMode="auto">
          <a:xfrm>
            <a:off x="3540814" y="3563255"/>
            <a:ext cx="124536" cy="190779"/>
          </a:xfrm>
          <a:prstGeom prst="rect">
            <a:avLst/>
          </a:prstGeom>
          <a:solidFill>
            <a:srgbClr val="00FF00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14" name="Rectangle 110"/>
          <p:cNvSpPr>
            <a:spLocks noChangeArrowheads="1"/>
          </p:cNvSpPr>
          <p:nvPr/>
        </p:nvSpPr>
        <p:spPr bwMode="auto">
          <a:xfrm>
            <a:off x="4097253" y="3563255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15" name="Rectangle 111"/>
          <p:cNvSpPr>
            <a:spLocks noChangeArrowheads="1"/>
          </p:cNvSpPr>
          <p:nvPr/>
        </p:nvSpPr>
        <p:spPr bwMode="auto">
          <a:xfrm>
            <a:off x="4235038" y="3563255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16" name="Rectangle 112"/>
          <p:cNvSpPr>
            <a:spLocks noChangeArrowheads="1"/>
          </p:cNvSpPr>
          <p:nvPr/>
        </p:nvSpPr>
        <p:spPr bwMode="auto">
          <a:xfrm>
            <a:off x="4371497" y="3563255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17" name="Rectangle 113"/>
          <p:cNvSpPr>
            <a:spLocks noChangeArrowheads="1"/>
          </p:cNvSpPr>
          <p:nvPr/>
        </p:nvSpPr>
        <p:spPr bwMode="auto">
          <a:xfrm>
            <a:off x="4509282" y="3563255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18" name="Rectangle 114"/>
          <p:cNvSpPr>
            <a:spLocks noChangeArrowheads="1"/>
          </p:cNvSpPr>
          <p:nvPr/>
        </p:nvSpPr>
        <p:spPr bwMode="auto">
          <a:xfrm>
            <a:off x="3487641" y="3706286"/>
            <a:ext cx="455251" cy="32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333" b="1" dirty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10</a:t>
            </a:r>
            <a:endParaRPr lang="en-US" altLang="zh-CN" sz="1333" b="1" dirty="0">
              <a:solidFill>
                <a:srgbClr val="00FF00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19" name="Rectangle 115"/>
          <p:cNvSpPr>
            <a:spLocks noChangeArrowheads="1"/>
          </p:cNvSpPr>
          <p:nvPr/>
        </p:nvSpPr>
        <p:spPr bwMode="auto">
          <a:xfrm>
            <a:off x="3678599" y="3563255"/>
            <a:ext cx="124536" cy="190779"/>
          </a:xfrm>
          <a:prstGeom prst="rect">
            <a:avLst/>
          </a:prstGeom>
          <a:solidFill>
            <a:srgbClr val="00FF00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20" name="Rectangle 116"/>
          <p:cNvSpPr>
            <a:spLocks noChangeArrowheads="1"/>
          </p:cNvSpPr>
          <p:nvPr/>
        </p:nvSpPr>
        <p:spPr bwMode="auto">
          <a:xfrm>
            <a:off x="3816383" y="3563255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21" name="Rectangle 117"/>
          <p:cNvSpPr>
            <a:spLocks noChangeArrowheads="1"/>
          </p:cNvSpPr>
          <p:nvPr/>
        </p:nvSpPr>
        <p:spPr bwMode="auto">
          <a:xfrm>
            <a:off x="3954169" y="3563255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22" name="Rectangle 118"/>
          <p:cNvSpPr>
            <a:spLocks noChangeArrowheads="1"/>
          </p:cNvSpPr>
          <p:nvPr/>
        </p:nvSpPr>
        <p:spPr bwMode="auto">
          <a:xfrm>
            <a:off x="3387132" y="3200535"/>
            <a:ext cx="392157" cy="40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867" b="1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p</a:t>
            </a:r>
            <a:endParaRPr lang="en-US" altLang="zh-CN" sz="1867" b="1" dirty="0"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23" name="Rectangle 119"/>
          <p:cNvSpPr>
            <a:spLocks noChangeArrowheads="1"/>
          </p:cNvSpPr>
          <p:nvPr/>
        </p:nvSpPr>
        <p:spPr bwMode="auto">
          <a:xfrm>
            <a:off x="4086654" y="3200535"/>
            <a:ext cx="392157" cy="40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867" b="1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o</a:t>
            </a:r>
            <a:endParaRPr lang="en-US" altLang="zh-CN" sz="1867" b="1" dirty="0"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25" name="Rectangle 121"/>
          <p:cNvSpPr>
            <a:spLocks noChangeArrowheads="1"/>
          </p:cNvSpPr>
          <p:nvPr/>
        </p:nvSpPr>
        <p:spPr bwMode="auto">
          <a:xfrm>
            <a:off x="8131207" y="3713544"/>
            <a:ext cx="349453" cy="32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r>
              <a:rPr lang="en-US" altLang="zh-CN" sz="13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126" name="Rectangle 122"/>
          <p:cNvSpPr>
            <a:spLocks noChangeArrowheads="1"/>
          </p:cNvSpPr>
          <p:nvPr/>
        </p:nvSpPr>
        <p:spPr bwMode="auto">
          <a:xfrm>
            <a:off x="6944262" y="3705077"/>
            <a:ext cx="455251" cy="32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333" b="1" dirty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16</a:t>
            </a:r>
          </a:p>
        </p:txBody>
      </p:sp>
      <p:sp>
        <p:nvSpPr>
          <p:cNvPr id="127" name="Rectangle 123"/>
          <p:cNvSpPr>
            <a:spLocks noChangeArrowheads="1"/>
          </p:cNvSpPr>
          <p:nvPr/>
        </p:nvSpPr>
        <p:spPr bwMode="auto">
          <a:xfrm>
            <a:off x="7431685" y="3705077"/>
            <a:ext cx="349453" cy="32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3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9</a:t>
            </a:r>
          </a:p>
        </p:txBody>
      </p:sp>
      <p:sp>
        <p:nvSpPr>
          <p:cNvPr id="128" name="Rectangle 124"/>
          <p:cNvSpPr>
            <a:spLocks noChangeArrowheads="1"/>
          </p:cNvSpPr>
          <p:nvPr/>
        </p:nvSpPr>
        <p:spPr bwMode="auto">
          <a:xfrm>
            <a:off x="7229209" y="3560604"/>
            <a:ext cx="124536" cy="190779"/>
          </a:xfrm>
          <a:prstGeom prst="rect">
            <a:avLst/>
          </a:prstGeom>
          <a:solidFill>
            <a:srgbClr val="00FF00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29" name="Rectangle 125"/>
          <p:cNvSpPr>
            <a:spLocks noChangeArrowheads="1"/>
          </p:cNvSpPr>
          <p:nvPr/>
        </p:nvSpPr>
        <p:spPr bwMode="auto">
          <a:xfrm>
            <a:off x="7785649" y="3560604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30" name="Rectangle 126"/>
          <p:cNvSpPr>
            <a:spLocks noChangeArrowheads="1"/>
          </p:cNvSpPr>
          <p:nvPr/>
        </p:nvSpPr>
        <p:spPr bwMode="auto">
          <a:xfrm>
            <a:off x="7923433" y="3560604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31" name="Rectangle 127"/>
          <p:cNvSpPr>
            <a:spLocks noChangeArrowheads="1"/>
          </p:cNvSpPr>
          <p:nvPr/>
        </p:nvSpPr>
        <p:spPr bwMode="auto">
          <a:xfrm>
            <a:off x="8059893" y="3560604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32" name="Rectangle 128"/>
          <p:cNvSpPr>
            <a:spLocks noChangeArrowheads="1"/>
          </p:cNvSpPr>
          <p:nvPr/>
        </p:nvSpPr>
        <p:spPr bwMode="auto">
          <a:xfrm>
            <a:off x="8197678" y="3560604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33" name="Rectangle 129"/>
          <p:cNvSpPr>
            <a:spLocks noChangeArrowheads="1"/>
          </p:cNvSpPr>
          <p:nvPr/>
        </p:nvSpPr>
        <p:spPr bwMode="auto">
          <a:xfrm>
            <a:off x="7202417" y="3697820"/>
            <a:ext cx="455251" cy="32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333" b="1" dirty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10</a:t>
            </a:r>
            <a:endParaRPr lang="en-US" altLang="zh-CN" sz="1333" b="1" dirty="0">
              <a:solidFill>
                <a:srgbClr val="00FF00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34" name="Rectangle 130"/>
          <p:cNvSpPr>
            <a:spLocks noChangeArrowheads="1"/>
          </p:cNvSpPr>
          <p:nvPr/>
        </p:nvSpPr>
        <p:spPr bwMode="auto">
          <a:xfrm>
            <a:off x="7366994" y="3560604"/>
            <a:ext cx="124536" cy="190779"/>
          </a:xfrm>
          <a:prstGeom prst="rect">
            <a:avLst/>
          </a:prstGeom>
          <a:solidFill>
            <a:srgbClr val="00FF00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35" name="Rectangle 131"/>
          <p:cNvSpPr>
            <a:spLocks noChangeArrowheads="1"/>
          </p:cNvSpPr>
          <p:nvPr/>
        </p:nvSpPr>
        <p:spPr bwMode="auto">
          <a:xfrm>
            <a:off x="7504779" y="3560604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36" name="Rectangle 132"/>
          <p:cNvSpPr>
            <a:spLocks noChangeArrowheads="1"/>
          </p:cNvSpPr>
          <p:nvPr/>
        </p:nvSpPr>
        <p:spPr bwMode="auto">
          <a:xfrm>
            <a:off x="7642563" y="3560604"/>
            <a:ext cx="124536" cy="190779"/>
          </a:xfrm>
          <a:prstGeom prst="rect">
            <a:avLst/>
          </a:prstGeom>
          <a:solidFill>
            <a:srgbClr val="A2C1FE"/>
          </a:solidFill>
          <a:ln w="158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37" name="Rectangle 133"/>
          <p:cNvSpPr>
            <a:spLocks noChangeArrowheads="1"/>
          </p:cNvSpPr>
          <p:nvPr/>
        </p:nvSpPr>
        <p:spPr bwMode="auto">
          <a:xfrm>
            <a:off x="7255706" y="3225417"/>
            <a:ext cx="392157" cy="40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0649" tIns="59267" rIns="120649" bIns="59267">
            <a:spAutoFit/>
          </a:bodyPr>
          <a:lstStyle/>
          <a:p>
            <a:r>
              <a:rPr lang="en-US" altLang="zh-CN" sz="1867" b="1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f</a:t>
            </a:r>
          </a:p>
        </p:txBody>
      </p:sp>
      <p:sp>
        <p:nvSpPr>
          <p:cNvPr id="138" name="Rectangle 134"/>
          <p:cNvSpPr>
            <a:spLocks noChangeArrowheads="1"/>
          </p:cNvSpPr>
          <p:nvPr/>
        </p:nvSpPr>
        <p:spPr bwMode="auto">
          <a:xfrm>
            <a:off x="7775049" y="3225417"/>
            <a:ext cx="392157" cy="40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867" b="1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o</a:t>
            </a:r>
          </a:p>
        </p:txBody>
      </p:sp>
      <p:sp>
        <p:nvSpPr>
          <p:cNvPr id="139" name="Rectangle 135"/>
          <p:cNvSpPr>
            <a:spLocks noChangeArrowheads="1"/>
          </p:cNvSpPr>
          <p:nvPr/>
        </p:nvSpPr>
        <p:spPr bwMode="auto">
          <a:xfrm>
            <a:off x="7341952" y="4522129"/>
            <a:ext cx="1066700" cy="38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>
              <a:buFontTx/>
              <a:buNone/>
            </a:pPr>
            <a:r>
              <a:rPr lang="zh-CN" altLang="en-US" sz="1733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rPr>
              <a:t>物理地址</a:t>
            </a:r>
            <a:endParaRPr lang="en-US" altLang="zh-CN" sz="1733" b="1" spc="-133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40" name="Arc 136"/>
          <p:cNvSpPr>
            <a:spLocks/>
          </p:cNvSpPr>
          <p:nvPr/>
        </p:nvSpPr>
        <p:spPr bwMode="auto">
          <a:xfrm>
            <a:off x="7537899" y="3846774"/>
            <a:ext cx="360360" cy="476948"/>
          </a:xfrm>
          <a:custGeom>
            <a:avLst/>
            <a:gdLst/>
            <a:ahLst/>
            <a:cxnLst/>
            <a:rect l="0" t="0" r="0" b="0"/>
            <a:pathLst/>
          </a:custGeom>
          <a:noFill/>
          <a:ln w="19050" cap="rnd" cmpd="sng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Line 137"/>
          <p:cNvSpPr>
            <a:spLocks noChangeShapeType="1"/>
          </p:cNvSpPr>
          <p:nvPr/>
        </p:nvSpPr>
        <p:spPr bwMode="auto">
          <a:xfrm flipH="1">
            <a:off x="3913099" y="3221442"/>
            <a:ext cx="10599" cy="328564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" name="Arc 139"/>
          <p:cNvSpPr>
            <a:spLocks/>
          </p:cNvSpPr>
          <p:nvPr/>
        </p:nvSpPr>
        <p:spPr bwMode="auto">
          <a:xfrm>
            <a:off x="4211190" y="3836175"/>
            <a:ext cx="360360" cy="476948"/>
          </a:xfrm>
          <a:custGeom>
            <a:avLst/>
            <a:gdLst/>
            <a:ahLst/>
            <a:cxnLst/>
            <a:rect l="0" t="0" r="0" b="0"/>
            <a:pathLst/>
          </a:custGeom>
          <a:noFill/>
          <a:ln w="1905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Line 140"/>
          <p:cNvSpPr>
            <a:spLocks noChangeShapeType="1"/>
          </p:cNvSpPr>
          <p:nvPr/>
        </p:nvSpPr>
        <p:spPr bwMode="auto">
          <a:xfrm>
            <a:off x="3499743" y="3867972"/>
            <a:ext cx="0" cy="784313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5" name="Arc 141"/>
          <p:cNvSpPr>
            <a:spLocks/>
          </p:cNvSpPr>
          <p:nvPr/>
        </p:nvSpPr>
        <p:spPr bwMode="auto">
          <a:xfrm>
            <a:off x="3501069" y="4673483"/>
            <a:ext cx="360360" cy="328564"/>
          </a:xfrm>
          <a:custGeom>
            <a:avLst/>
            <a:gdLst/>
            <a:ahLst/>
            <a:cxnLst/>
            <a:rect l="0" t="0" r="0" b="0"/>
            <a:pathLst/>
          </a:custGeom>
          <a:noFill/>
          <a:ln w="19050" cap="rnd" cmpd="sng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" name="Line 142"/>
          <p:cNvSpPr>
            <a:spLocks noChangeShapeType="1"/>
          </p:cNvSpPr>
          <p:nvPr/>
        </p:nvSpPr>
        <p:spPr bwMode="auto">
          <a:xfrm flipV="1">
            <a:off x="5089569" y="5065639"/>
            <a:ext cx="0" cy="816111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7" name="Rectangle 143"/>
          <p:cNvSpPr>
            <a:spLocks noChangeArrowheads="1"/>
          </p:cNvSpPr>
          <p:nvPr/>
        </p:nvSpPr>
        <p:spPr bwMode="auto">
          <a:xfrm>
            <a:off x="3587126" y="4305306"/>
            <a:ext cx="1064392" cy="36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>
              <a:buFontTx/>
              <a:buNone/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rPr>
              <a:t>逻辑地址</a:t>
            </a:r>
            <a:endParaRPr lang="en-US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48" name="Arc 144"/>
          <p:cNvSpPr>
            <a:spLocks/>
          </p:cNvSpPr>
          <p:nvPr/>
        </p:nvSpPr>
        <p:spPr bwMode="auto">
          <a:xfrm>
            <a:off x="7177539" y="4811267"/>
            <a:ext cx="190779" cy="169581"/>
          </a:xfrm>
          <a:custGeom>
            <a:avLst/>
            <a:gdLst/>
            <a:ahLst/>
            <a:cxnLst/>
            <a:rect l="0" t="0" r="0" b="0"/>
            <a:pathLst/>
          </a:custGeom>
          <a:noFill/>
          <a:ln w="19050" cap="rnd" cmpd="sng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9" name="Line 145"/>
          <p:cNvSpPr>
            <a:spLocks noChangeShapeType="1"/>
          </p:cNvSpPr>
          <p:nvPr/>
        </p:nvSpPr>
        <p:spPr bwMode="auto">
          <a:xfrm>
            <a:off x="7378917" y="3857372"/>
            <a:ext cx="0" cy="975093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0" name="Line 146"/>
          <p:cNvSpPr>
            <a:spLocks noChangeShapeType="1"/>
          </p:cNvSpPr>
          <p:nvPr/>
        </p:nvSpPr>
        <p:spPr bwMode="auto">
          <a:xfrm flipH="1">
            <a:off x="6753587" y="4986148"/>
            <a:ext cx="439852" cy="0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1" name="Arc 147"/>
          <p:cNvSpPr>
            <a:spLocks/>
          </p:cNvSpPr>
          <p:nvPr/>
        </p:nvSpPr>
        <p:spPr bwMode="auto">
          <a:xfrm rot="10800000">
            <a:off x="7760476" y="2915401"/>
            <a:ext cx="105988" cy="105988"/>
          </a:xfrm>
          <a:custGeom>
            <a:avLst/>
            <a:gdLst/>
            <a:ahLst/>
            <a:cxnLst/>
            <a:rect l="0" t="0" r="0" b="0"/>
            <a:pathLst/>
          </a:custGeom>
          <a:noFill/>
          <a:ln w="1905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Arc 148"/>
          <p:cNvSpPr>
            <a:spLocks/>
          </p:cNvSpPr>
          <p:nvPr/>
        </p:nvSpPr>
        <p:spPr bwMode="auto">
          <a:xfrm rot="10800000">
            <a:off x="7663763" y="2910101"/>
            <a:ext cx="98039" cy="111288"/>
          </a:xfrm>
          <a:custGeom>
            <a:avLst/>
            <a:gdLst/>
            <a:ahLst/>
            <a:cxnLst/>
            <a:rect l="0" t="0" r="0" b="0"/>
            <a:pathLst/>
          </a:custGeom>
          <a:noFill/>
          <a:ln w="1905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" name="Arc 149"/>
          <p:cNvSpPr>
            <a:spLocks/>
          </p:cNvSpPr>
          <p:nvPr/>
        </p:nvSpPr>
        <p:spPr bwMode="auto">
          <a:xfrm>
            <a:off x="7242458" y="3021389"/>
            <a:ext cx="152357" cy="148384"/>
          </a:xfrm>
          <a:custGeom>
            <a:avLst/>
            <a:gdLst/>
            <a:ahLst/>
            <a:cxnLst/>
            <a:rect l="0" t="0" r="0" b="0"/>
            <a:pathLst/>
          </a:custGeom>
          <a:noFill/>
          <a:ln w="1905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4" name="Arc 151"/>
          <p:cNvSpPr>
            <a:spLocks/>
          </p:cNvSpPr>
          <p:nvPr/>
        </p:nvSpPr>
        <p:spPr bwMode="auto">
          <a:xfrm>
            <a:off x="8138060" y="3021389"/>
            <a:ext cx="152357" cy="148384"/>
          </a:xfrm>
          <a:custGeom>
            <a:avLst/>
            <a:gdLst/>
            <a:ahLst/>
            <a:cxnLst/>
            <a:rect l="0" t="0" r="0" b="0"/>
            <a:pathLst/>
          </a:custGeom>
          <a:noFill/>
          <a:ln w="1905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5" name="Line 153"/>
          <p:cNvSpPr>
            <a:spLocks noChangeShapeType="1"/>
          </p:cNvSpPr>
          <p:nvPr/>
        </p:nvSpPr>
        <p:spPr bwMode="auto">
          <a:xfrm flipH="1">
            <a:off x="8110237" y="2002576"/>
            <a:ext cx="720000" cy="0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Arc 154"/>
          <p:cNvSpPr>
            <a:spLocks/>
          </p:cNvSpPr>
          <p:nvPr/>
        </p:nvSpPr>
        <p:spPr bwMode="auto">
          <a:xfrm rot="10800000">
            <a:off x="7760475" y="2002577"/>
            <a:ext cx="360360" cy="476948"/>
          </a:xfrm>
          <a:custGeom>
            <a:avLst/>
            <a:gdLst/>
            <a:ahLst/>
            <a:cxnLst/>
            <a:rect l="0" t="0" r="0" b="0"/>
            <a:pathLst/>
          </a:custGeom>
          <a:noFill/>
          <a:ln w="19050" cap="rnd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7" name="Line 155"/>
          <p:cNvSpPr>
            <a:spLocks noChangeShapeType="1"/>
          </p:cNvSpPr>
          <p:nvPr/>
        </p:nvSpPr>
        <p:spPr bwMode="auto">
          <a:xfrm>
            <a:off x="7792970" y="2307607"/>
            <a:ext cx="0" cy="418655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8" name="Rectangle 156"/>
          <p:cNvSpPr>
            <a:spLocks noChangeArrowheads="1"/>
          </p:cNvSpPr>
          <p:nvPr/>
        </p:nvSpPr>
        <p:spPr bwMode="auto">
          <a:xfrm>
            <a:off x="6082121" y="4800379"/>
            <a:ext cx="392157" cy="40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f</a:t>
            </a:r>
            <a:endParaRPr lang="en-US" altLang="zh-CN" sz="186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59" name="AutoShape 157"/>
          <p:cNvSpPr>
            <a:spLocks noChangeArrowheads="1"/>
          </p:cNvSpPr>
          <p:nvPr/>
        </p:nvSpPr>
        <p:spPr bwMode="auto">
          <a:xfrm rot="16200000" flipH="1">
            <a:off x="3764715" y="2029064"/>
            <a:ext cx="307367" cy="773715"/>
          </a:xfrm>
          <a:prstGeom prst="rightArrow">
            <a:avLst>
              <a:gd name="adj1" fmla="val 75000"/>
              <a:gd name="adj2" fmla="val 50005"/>
            </a:avLst>
          </a:prstGeom>
          <a:gradFill>
            <a:gsLst>
              <a:gs pos="100000">
                <a:srgbClr val="005072"/>
              </a:gs>
              <a:gs pos="0">
                <a:srgbClr val="0093DD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60" name="Rectangle 83"/>
          <p:cNvSpPr>
            <a:spLocks noChangeArrowheads="1"/>
          </p:cNvSpPr>
          <p:nvPr/>
        </p:nvSpPr>
        <p:spPr bwMode="auto">
          <a:xfrm>
            <a:off x="3934296" y="5701570"/>
            <a:ext cx="651828" cy="311341"/>
          </a:xfrm>
          <a:prstGeom prst="rect">
            <a:avLst/>
          </a:prstGeom>
          <a:gradFill>
            <a:gsLst>
              <a:gs pos="100000">
                <a:srgbClr val="11576A"/>
              </a:gs>
              <a:gs pos="0">
                <a:srgbClr val="0EB1C8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 cmpd="sng">
            <a:solidFill>
              <a:srgbClr val="11576A"/>
            </a:solidFill>
            <a:miter lim="800000"/>
            <a:headEnd/>
            <a:tailEnd/>
          </a:ln>
        </p:spPr>
        <p:txBody>
          <a:bodyPr wrap="none" lIns="120649" tIns="59267" rIns="120649" bIns="59267" anchor="ctr"/>
          <a:lstStyle/>
          <a:p>
            <a:pPr algn="ctr">
              <a:buFontTx/>
              <a:buNone/>
            </a:pPr>
            <a:r>
              <a:rPr lang="en-US" altLang="zh-CN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Times" charset="0"/>
              </a:rPr>
              <a:t>PTBR</a:t>
            </a:r>
            <a:endParaRPr lang="en-US" altLang="zh-CN" sz="1867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61" name="Line 84"/>
          <p:cNvSpPr>
            <a:spLocks noChangeShapeType="1"/>
          </p:cNvSpPr>
          <p:nvPr/>
        </p:nvSpPr>
        <p:spPr bwMode="auto">
          <a:xfrm>
            <a:off x="4586124" y="5864527"/>
            <a:ext cx="423953" cy="1324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2" name="TextBox 171"/>
          <p:cNvSpPr>
            <a:spLocks noChangeArrowheads="1"/>
          </p:cNvSpPr>
          <p:nvPr/>
        </p:nvSpPr>
        <p:spPr bwMode="auto">
          <a:xfrm>
            <a:off x="6062119" y="2903476"/>
            <a:ext cx="86433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Times New Roman" charset="0"/>
              </a:rPr>
              <a:t>MMU</a:t>
            </a:r>
            <a:endParaRPr lang="en-US" altLang="zh-CN" sz="1867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63" name="Rectangle 72"/>
          <p:cNvSpPr>
            <a:spLocks noChangeArrowheads="1"/>
          </p:cNvSpPr>
          <p:nvPr/>
        </p:nvSpPr>
        <p:spPr bwMode="auto">
          <a:xfrm>
            <a:off x="5432871" y="4857761"/>
            <a:ext cx="572337" cy="25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zh-CN" altLang="en-US" sz="1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rPr>
              <a:t>无效</a:t>
            </a:r>
            <a:endParaRPr lang="en-US" altLang="zh-CN" sz="16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66" name="Arc 154"/>
          <p:cNvSpPr>
            <a:spLocks noChangeArrowheads="1"/>
          </p:cNvSpPr>
          <p:nvPr/>
        </p:nvSpPr>
        <p:spPr bwMode="auto">
          <a:xfrm rot="10800000">
            <a:off x="7779023" y="2009201"/>
            <a:ext cx="360360" cy="476948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/>
          </a:custGeom>
          <a:noFill/>
          <a:ln w="19050" cap="rnd" cmpd="sng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MS PGothic" charset="0"/>
              <a:sym typeface="Comic Sans MS" charset="0"/>
            </a:endParaRPr>
          </a:p>
        </p:txBody>
      </p:sp>
      <p:sp>
        <p:nvSpPr>
          <p:cNvPr id="167" name="Arc 147"/>
          <p:cNvSpPr>
            <a:spLocks noChangeArrowheads="1"/>
          </p:cNvSpPr>
          <p:nvPr/>
        </p:nvSpPr>
        <p:spPr bwMode="auto">
          <a:xfrm rot="10800000">
            <a:off x="7767101" y="2878306"/>
            <a:ext cx="105988" cy="105988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/>
          </a:custGeom>
          <a:noFill/>
          <a:ln w="19050" cap="rnd" cmpd="sng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MS PGothic" charset="0"/>
              <a:sym typeface="Comic Sans MS" charset="0"/>
            </a:endParaRPr>
          </a:p>
        </p:txBody>
      </p:sp>
      <p:sp>
        <p:nvSpPr>
          <p:cNvPr id="168" name="Arc 148"/>
          <p:cNvSpPr>
            <a:spLocks noChangeArrowheads="1"/>
          </p:cNvSpPr>
          <p:nvPr/>
        </p:nvSpPr>
        <p:spPr bwMode="auto">
          <a:xfrm rot="10800000">
            <a:off x="7670385" y="2873005"/>
            <a:ext cx="98039" cy="111288"/>
          </a:xfrm>
          <a:custGeom>
            <a:avLst/>
            <a:gdLst>
              <a:gd name="T0" fmla="*/ 0 w 21600"/>
              <a:gd name="T1" fmla="*/ 2147483647 h 21598"/>
              <a:gd name="T2" fmla="*/ 2147483647 w 21600"/>
              <a:gd name="T3" fmla="*/ 0 h 21598"/>
              <a:gd name="T4" fmla="*/ 2147483647 w 21600"/>
              <a:gd name="T5" fmla="*/ 2147483647 h 21598"/>
              <a:gd name="T6" fmla="*/ 0 60000 65536"/>
              <a:gd name="T7" fmla="*/ 0 60000 65536"/>
              <a:gd name="T8" fmla="*/ 0 60000 65536"/>
              <a:gd name="T9" fmla="*/ 0 w 21600"/>
              <a:gd name="T10" fmla="*/ 0 h 21598"/>
              <a:gd name="T11" fmla="*/ 21600 w 21600"/>
              <a:gd name="T12" fmla="*/ 21598 h 2159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/>
          </a:custGeom>
          <a:noFill/>
          <a:ln w="19050" cap="rnd" cmpd="sng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MS PGothic" charset="0"/>
              <a:sym typeface="Comic Sans MS" charset="0"/>
            </a:endParaRPr>
          </a:p>
        </p:txBody>
      </p:sp>
      <p:sp>
        <p:nvSpPr>
          <p:cNvPr id="169" name="Arc 149"/>
          <p:cNvSpPr>
            <a:spLocks noChangeArrowheads="1"/>
          </p:cNvSpPr>
          <p:nvPr/>
        </p:nvSpPr>
        <p:spPr bwMode="auto">
          <a:xfrm>
            <a:off x="7249083" y="2984293"/>
            <a:ext cx="152359" cy="148384"/>
          </a:xfrm>
          <a:custGeom>
            <a:avLst/>
            <a:gdLst>
              <a:gd name="T0" fmla="*/ 0 w 21600"/>
              <a:gd name="T1" fmla="*/ 2147483647 h 21599"/>
              <a:gd name="T2" fmla="*/ 2147483647 w 21600"/>
              <a:gd name="T3" fmla="*/ 0 h 21599"/>
              <a:gd name="T4" fmla="*/ 2147483647 w 21600"/>
              <a:gd name="T5" fmla="*/ 2147483647 h 21599"/>
              <a:gd name="T6" fmla="*/ 0 60000 65536"/>
              <a:gd name="T7" fmla="*/ 0 60000 65536"/>
              <a:gd name="T8" fmla="*/ 0 60000 65536"/>
              <a:gd name="T9" fmla="*/ 0 w 21600"/>
              <a:gd name="T10" fmla="*/ 0 h 21599"/>
              <a:gd name="T11" fmla="*/ 21600 w 21600"/>
              <a:gd name="T12" fmla="*/ 21599 h 215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/>
          </a:custGeom>
          <a:noFill/>
          <a:ln w="19050" cap="rnd" cmpd="sng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MS PGothic" charset="0"/>
              <a:sym typeface="Comic Sans MS" charset="0"/>
            </a:endParaRPr>
          </a:p>
        </p:txBody>
      </p:sp>
      <p:sp>
        <p:nvSpPr>
          <p:cNvPr id="171" name="Arc 151"/>
          <p:cNvSpPr>
            <a:spLocks noChangeArrowheads="1"/>
          </p:cNvSpPr>
          <p:nvPr/>
        </p:nvSpPr>
        <p:spPr bwMode="auto">
          <a:xfrm>
            <a:off x="8144684" y="2984293"/>
            <a:ext cx="152359" cy="148384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/>
          </a:custGeom>
          <a:noFill/>
          <a:ln w="19050" cap="rnd" cmpd="sng">
            <a:solidFill>
              <a:schemeClr val="tx1"/>
            </a:solidFill>
            <a:bevel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MS PGothic" charset="0"/>
              <a:sym typeface="Comic Sans MS" charset="0"/>
            </a:endParaRPr>
          </a:p>
        </p:txBody>
      </p:sp>
      <p:sp>
        <p:nvSpPr>
          <p:cNvPr id="173" name="Arc 141"/>
          <p:cNvSpPr>
            <a:spLocks noChangeArrowheads="1"/>
          </p:cNvSpPr>
          <p:nvPr/>
        </p:nvSpPr>
        <p:spPr bwMode="auto">
          <a:xfrm>
            <a:off x="3511667" y="4682758"/>
            <a:ext cx="360360" cy="328564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0 h 21600"/>
              <a:gd name="T4" fmla="*/ 2147483647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/>
          </a:custGeom>
          <a:noFill/>
          <a:ln w="19050" cap="rnd" cmpd="sng">
            <a:solidFill>
              <a:schemeClr val="folHlink"/>
            </a:solidFill>
            <a:bevel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MS PGothic" charset="0"/>
              <a:sym typeface="Comic Sans MS" charset="0"/>
            </a:endParaRPr>
          </a:p>
        </p:txBody>
      </p:sp>
      <p:sp>
        <p:nvSpPr>
          <p:cNvPr id="174" name="Arc 144"/>
          <p:cNvSpPr>
            <a:spLocks noChangeArrowheads="1"/>
          </p:cNvSpPr>
          <p:nvPr/>
        </p:nvSpPr>
        <p:spPr bwMode="auto">
          <a:xfrm>
            <a:off x="7184165" y="4840414"/>
            <a:ext cx="190779" cy="16958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/>
          </a:custGeom>
          <a:noFill/>
          <a:ln w="19050" cap="rnd" cmpd="sng">
            <a:solidFill>
              <a:schemeClr val="folHlink"/>
            </a:solidFill>
            <a:bevel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cs typeface="MS PGothic" charset="0"/>
              <a:sym typeface="Comic Sans MS" charset="0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3331006" y="1574787"/>
            <a:ext cx="1238259" cy="666755"/>
          </a:xfrm>
          <a:prstGeom prst="rect">
            <a:avLst/>
          </a:prstGeom>
          <a:gradFill>
            <a:gsLst>
              <a:gs pos="100000">
                <a:srgbClr val="33FFFF"/>
              </a:gs>
              <a:gs pos="0">
                <a:srgbClr val="99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6" name="矩形 175"/>
          <p:cNvSpPr/>
          <p:nvPr/>
        </p:nvSpPr>
        <p:spPr>
          <a:xfrm>
            <a:off x="2005966" y="4574124"/>
            <a:ext cx="768000" cy="129600"/>
          </a:xfrm>
          <a:prstGeom prst="rect">
            <a:avLst/>
          </a:prstGeom>
          <a:solidFill>
            <a:srgbClr val="C00000"/>
          </a:solidFill>
          <a:ln w="12700">
            <a:solidFill>
              <a:srgbClr val="115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2080049" y="4476752"/>
            <a:ext cx="609139" cy="304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ourier New" charset="0"/>
              </a:rPr>
              <a:t>(</a:t>
            </a:r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ourier New" charset="0"/>
              </a:rPr>
              <a:t>p,o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ourier New" charset="0"/>
              </a:rPr>
              <a:t>)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42" name="Rectangle 138"/>
          <p:cNvSpPr>
            <a:spLocks noChangeArrowheads="1"/>
          </p:cNvSpPr>
          <p:nvPr/>
        </p:nvSpPr>
        <p:spPr bwMode="auto">
          <a:xfrm>
            <a:off x="3404355" y="1497669"/>
            <a:ext cx="1028087" cy="593535"/>
          </a:xfrm>
          <a:prstGeom prst="rect">
            <a:avLst/>
          </a:prstGeom>
          <a:noFill/>
          <a:ln w="28575" cmpd="sng">
            <a:noFill/>
            <a:miter lim="800000"/>
            <a:headEnd/>
            <a:tailEnd/>
          </a:ln>
        </p:spPr>
        <p:txBody>
          <a:bodyPr wrap="none" lIns="120649" tIns="59267" rIns="120649" bIns="59267" anchor="ctr"/>
          <a:lstStyle/>
          <a:p>
            <a:pPr algn="ctr">
              <a:buFontTx/>
              <a:buNone/>
            </a:pPr>
            <a:endParaRPr lang="en-US" altLang="zh-CN" sz="1867" dirty="0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Times" charset="0"/>
            </a:endParaRPr>
          </a:p>
          <a:p>
            <a:pPr algn="ctr">
              <a:buFontTx/>
              <a:buNone/>
            </a:pPr>
            <a:r>
              <a:rPr lang="zh-CN" altLang="en-US" sz="1867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Times" charset="0"/>
              </a:rPr>
              <a:t>程序 </a:t>
            </a:r>
            <a:r>
              <a:rPr lang="en-US" altLang="zh-CN" sz="1867" b="1" dirty="0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Times" charset="0"/>
              </a:rPr>
              <a:t>P</a:t>
            </a:r>
            <a:endParaRPr lang="en-US" altLang="zh-CN" sz="1867" b="1" dirty="0"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86" name="Rectangle 13"/>
          <p:cNvSpPr>
            <a:spLocks noChangeArrowheads="1"/>
          </p:cNvSpPr>
          <p:nvPr/>
        </p:nvSpPr>
        <p:spPr bwMode="auto">
          <a:xfrm>
            <a:off x="8883857" y="1737604"/>
            <a:ext cx="805512" cy="4324325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Times" charset="0"/>
            </a:endParaRPr>
          </a:p>
        </p:txBody>
      </p:sp>
      <p:sp>
        <p:nvSpPr>
          <p:cNvPr id="187" name="Rectangle 17"/>
          <p:cNvSpPr>
            <a:spLocks noChangeArrowheads="1"/>
          </p:cNvSpPr>
          <p:nvPr/>
        </p:nvSpPr>
        <p:spPr bwMode="auto">
          <a:xfrm>
            <a:off x="8894456" y="1748205"/>
            <a:ext cx="816111" cy="4334924"/>
          </a:xfrm>
          <a:prstGeom prst="rect">
            <a:avLst/>
          </a:prstGeom>
          <a:solidFill>
            <a:srgbClr val="C0FEF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 anchor="ctr"/>
          <a:lstStyle/>
          <a:p>
            <a:pPr algn="ctr">
              <a:buFontTx/>
              <a:buNone/>
            </a:pPr>
            <a:endParaRPr lang="en-US" altLang="zh-CN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  <a:p>
            <a:pPr algn="ctr"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grpSp>
        <p:nvGrpSpPr>
          <p:cNvPr id="188" name="Group 20"/>
          <p:cNvGrpSpPr>
            <a:grpSpLocks/>
          </p:cNvGrpSpPr>
          <p:nvPr/>
        </p:nvGrpSpPr>
        <p:grpSpPr bwMode="auto">
          <a:xfrm>
            <a:off x="8885183" y="1737605"/>
            <a:ext cx="806836" cy="861156"/>
            <a:chOff x="0" y="0"/>
            <a:chExt cx="609" cy="650"/>
          </a:xfr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189" name="Rectangle 19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90" name="Line 20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1" name="Line 21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2" name="Line 22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3" name="Line 23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4" name="Line 24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5" name="Line 25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6" name="Rectangle 26"/>
          <p:cNvSpPr>
            <a:spLocks noChangeArrowheads="1"/>
          </p:cNvSpPr>
          <p:nvPr/>
        </p:nvSpPr>
        <p:spPr bwMode="auto">
          <a:xfrm>
            <a:off x="8894456" y="4578093"/>
            <a:ext cx="816111" cy="127187"/>
          </a:xfrm>
          <a:prstGeom prst="rect">
            <a:avLst/>
          </a:prstGeom>
          <a:solidFill>
            <a:srgbClr val="F39FD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 anchor="ctr"/>
          <a:lstStyle/>
          <a:p>
            <a:pPr algn="ctr">
              <a:buFontTx/>
              <a:buNone/>
            </a:pPr>
            <a:endParaRPr lang="en-US" altLang="zh-CN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  <a:p>
            <a:pPr algn="ctr">
              <a:buFontTx/>
              <a:buNone/>
            </a:pPr>
            <a:endParaRPr lang="zh-CN" altLang="en-US" sz="1867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grpSp>
        <p:nvGrpSpPr>
          <p:cNvPr id="197" name="Group 29"/>
          <p:cNvGrpSpPr>
            <a:grpSpLocks/>
          </p:cNvGrpSpPr>
          <p:nvPr/>
        </p:nvGrpSpPr>
        <p:grpSpPr bwMode="auto">
          <a:xfrm>
            <a:off x="8885183" y="5214023"/>
            <a:ext cx="806836" cy="861156"/>
            <a:chOff x="0" y="0"/>
            <a:chExt cx="609" cy="650"/>
          </a:xfr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198" name="Rectangle 28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99" name="Line 29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0" name="Line 30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Line 31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2" name="Line 32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3" name="Line 33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" name="Line 34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5" name="Group 37"/>
          <p:cNvGrpSpPr>
            <a:grpSpLocks/>
          </p:cNvGrpSpPr>
          <p:nvPr/>
        </p:nvGrpSpPr>
        <p:grpSpPr bwMode="auto">
          <a:xfrm>
            <a:off x="8885183" y="4344919"/>
            <a:ext cx="806836" cy="861156"/>
            <a:chOff x="0" y="0"/>
            <a:chExt cx="609" cy="650"/>
          </a:xfr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206" name="Rectangle 36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207" name="Line 37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8" name="Line 38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9" name="Line 39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0" name="Line 40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1" name="Line 41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2" name="Line 42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3" name="Group 45"/>
          <p:cNvGrpSpPr>
            <a:grpSpLocks/>
          </p:cNvGrpSpPr>
          <p:nvPr/>
        </p:nvGrpSpPr>
        <p:grpSpPr bwMode="auto">
          <a:xfrm>
            <a:off x="8885183" y="3475814"/>
            <a:ext cx="806836" cy="861156"/>
            <a:chOff x="0" y="0"/>
            <a:chExt cx="609" cy="650"/>
          </a:xfr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214" name="Rectangle 44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215" name="Line 45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6" name="Line 46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7" name="Line 47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8" name="Line 48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9" name="Line 49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0" name="Line 50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1" name="Group 53"/>
          <p:cNvGrpSpPr>
            <a:grpSpLocks/>
          </p:cNvGrpSpPr>
          <p:nvPr/>
        </p:nvGrpSpPr>
        <p:grpSpPr bwMode="auto">
          <a:xfrm>
            <a:off x="8885183" y="2606710"/>
            <a:ext cx="806836" cy="861156"/>
            <a:chOff x="0" y="0"/>
            <a:chExt cx="609" cy="650"/>
          </a:xfr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grpSpPr>
        <p:sp>
          <p:nvSpPr>
            <p:cNvPr id="222" name="Rectangle 52"/>
            <p:cNvSpPr>
              <a:spLocks noChangeArrowheads="1"/>
            </p:cNvSpPr>
            <p:nvPr/>
          </p:nvSpPr>
          <p:spPr bwMode="auto">
            <a:xfrm>
              <a:off x="0" y="0"/>
              <a:ext cx="609" cy="650"/>
            </a:xfrm>
            <a:prstGeom prst="rect">
              <a:avLst/>
            </a:prstGeom>
            <a:grpFill/>
            <a:ln w="28575" cmpd="sng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buFontTx/>
                <a:buNone/>
              </a:pPr>
              <a:endParaRPr lang="zh-CN" altLang="en-US" sz="1867">
                <a:solidFill>
                  <a:srgbClr val="000099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223" name="Line 53"/>
            <p:cNvSpPr>
              <a:spLocks noChangeShapeType="1"/>
            </p:cNvSpPr>
            <p:nvPr/>
          </p:nvSpPr>
          <p:spPr bwMode="auto">
            <a:xfrm>
              <a:off x="7" y="56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4" name="Line 54"/>
            <p:cNvSpPr>
              <a:spLocks noChangeShapeType="1"/>
            </p:cNvSpPr>
            <p:nvPr/>
          </p:nvSpPr>
          <p:spPr bwMode="auto">
            <a:xfrm>
              <a:off x="7" y="464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" name="Line 55"/>
            <p:cNvSpPr>
              <a:spLocks noChangeShapeType="1"/>
            </p:cNvSpPr>
            <p:nvPr/>
          </p:nvSpPr>
          <p:spPr bwMode="auto">
            <a:xfrm>
              <a:off x="7" y="368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6" name="Line 56"/>
            <p:cNvSpPr>
              <a:spLocks noChangeShapeType="1"/>
            </p:cNvSpPr>
            <p:nvPr/>
          </p:nvSpPr>
          <p:spPr bwMode="auto">
            <a:xfrm>
              <a:off x="7" y="272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7" name="Line 57"/>
            <p:cNvSpPr>
              <a:spLocks noChangeShapeType="1"/>
            </p:cNvSpPr>
            <p:nvPr/>
          </p:nvSpPr>
          <p:spPr bwMode="auto">
            <a:xfrm>
              <a:off x="7" y="176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8" name="Line 58"/>
            <p:cNvSpPr>
              <a:spLocks noChangeShapeType="1"/>
            </p:cNvSpPr>
            <p:nvPr/>
          </p:nvSpPr>
          <p:spPr bwMode="auto">
            <a:xfrm>
              <a:off x="7" y="80"/>
              <a:ext cx="595" cy="1"/>
            </a:xfrm>
            <a:prstGeom prst="line">
              <a:avLst/>
            </a:prstGeom>
            <a:grpFill/>
            <a:ln w="15875" cmpd="sng">
              <a:solidFill>
                <a:srgbClr val="11576A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9" name="矩形 228"/>
          <p:cNvSpPr/>
          <p:nvPr/>
        </p:nvSpPr>
        <p:spPr>
          <a:xfrm>
            <a:off x="8901055" y="1965313"/>
            <a:ext cx="768000" cy="129600"/>
          </a:xfrm>
          <a:prstGeom prst="rect">
            <a:avLst/>
          </a:prstGeom>
          <a:solidFill>
            <a:srgbClr val="C00000"/>
          </a:solidFill>
          <a:ln w="12700">
            <a:solidFill>
              <a:srgbClr val="1157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0" name="Rectangle 59"/>
          <p:cNvSpPr>
            <a:spLocks noChangeArrowheads="1"/>
          </p:cNvSpPr>
          <p:nvPr/>
        </p:nvSpPr>
        <p:spPr bwMode="auto">
          <a:xfrm>
            <a:off x="8980433" y="1870063"/>
            <a:ext cx="560472" cy="304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buFontTx/>
              <a:buNone/>
            </a:pP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ourier New" charset="0"/>
              </a:rPr>
              <a:t>(</a:t>
            </a:r>
            <a:r>
              <a:rPr lang="en-US" altLang="zh-CN" sz="12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ourier New" charset="0"/>
              </a:rPr>
              <a:t>f,o</a:t>
            </a:r>
            <a:r>
              <a:rPr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ourier New" charset="0"/>
              </a:rPr>
              <a:t>)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103" name="Rectangle 99"/>
          <p:cNvSpPr>
            <a:spLocks noChangeArrowheads="1"/>
          </p:cNvSpPr>
          <p:nvPr/>
        </p:nvSpPr>
        <p:spPr bwMode="auto">
          <a:xfrm>
            <a:off x="8652901" y="6142720"/>
            <a:ext cx="1299219" cy="61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0649" tIns="59267" rIns="120649" bIns="59267">
            <a:spAutoFit/>
          </a:bodyPr>
          <a:lstStyle/>
          <a:p>
            <a:pPr algn="ctr">
              <a:buFontTx/>
              <a:buNone/>
            </a:pPr>
            <a:r>
              <a:rPr lang="zh-CN" altLang="en-US" sz="1600" b="1" spc="-133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rPr>
              <a:t>物理地</a:t>
            </a:r>
            <a:endParaRPr lang="en-US" altLang="zh-CN" sz="1600" b="1" spc="-133" dirty="0">
              <a:solidFill>
                <a:schemeClr val="hlink"/>
              </a:solidFill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  <a:p>
            <a:pPr algn="ctr">
              <a:buFontTx/>
              <a:buNone/>
            </a:pPr>
            <a:r>
              <a:rPr lang="zh-CN" altLang="en-US" sz="1600" b="1" spc="-133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rPr>
              <a:t>址空间</a:t>
            </a:r>
            <a:endParaRPr lang="en-US" altLang="zh-CN" sz="1600" b="1" spc="-133" dirty="0">
              <a:latin typeface="微软雅黑" pitchFamily="34" charset="-122"/>
              <a:ea typeface="微软雅黑" pitchFamily="34" charset="-122"/>
              <a:cs typeface="MS PGothic" charset="0"/>
              <a:sym typeface="MS PGothic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5051868" y="1523987"/>
            <a:ext cx="2374917" cy="6669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宋体" charset="0"/>
              </a:rPr>
              <a:t>页表完成逻辑页号到物理帧号的转换</a:t>
            </a:r>
            <a:endParaRPr lang="en-US" altLang="zh-CN" sz="18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0" name="弧形 179"/>
          <p:cNvSpPr/>
          <p:nvPr/>
        </p:nvSpPr>
        <p:spPr>
          <a:xfrm rot="10800000">
            <a:off x="3502458" y="4237572"/>
            <a:ext cx="666755" cy="762005"/>
          </a:xfrm>
          <a:prstGeom prst="arc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1" name="弧形 180"/>
          <p:cNvSpPr/>
          <p:nvPr/>
        </p:nvSpPr>
        <p:spPr>
          <a:xfrm rot="10800000">
            <a:off x="4188263" y="3376083"/>
            <a:ext cx="857256" cy="952507"/>
          </a:xfrm>
          <a:prstGeom prst="arc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2" name="弧形 181"/>
          <p:cNvSpPr/>
          <p:nvPr/>
        </p:nvSpPr>
        <p:spPr>
          <a:xfrm rot="5400000">
            <a:off x="7093407" y="3422649"/>
            <a:ext cx="857256" cy="952507"/>
          </a:xfrm>
          <a:prstGeom prst="arc">
            <a:avLst/>
          </a:prstGeom>
          <a:ln w="28575">
            <a:solidFill>
              <a:srgbClr val="11576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4" name="弧形 183"/>
          <p:cNvSpPr/>
          <p:nvPr/>
        </p:nvSpPr>
        <p:spPr>
          <a:xfrm rot="5400000">
            <a:off x="6946101" y="4552957"/>
            <a:ext cx="432000" cy="432000"/>
          </a:xfrm>
          <a:prstGeom prst="arc">
            <a:avLst>
              <a:gd name="adj1" fmla="val 16441907"/>
              <a:gd name="adj2" fmla="val 0"/>
            </a:avLst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1576A"/>
              </a:solidFill>
            </a:endParaRPr>
          </a:p>
        </p:txBody>
      </p:sp>
      <p:sp>
        <p:nvSpPr>
          <p:cNvPr id="232" name="右大括号 231"/>
          <p:cNvSpPr/>
          <p:nvPr/>
        </p:nvSpPr>
        <p:spPr>
          <a:xfrm rot="-5400000">
            <a:off x="7600353" y="2417227"/>
            <a:ext cx="381003" cy="1143008"/>
          </a:xfrm>
          <a:prstGeom prst="rightBrac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3" name="弧形 232"/>
          <p:cNvSpPr/>
          <p:nvPr/>
        </p:nvSpPr>
        <p:spPr>
          <a:xfrm rot="-5400000">
            <a:off x="7790854" y="2006589"/>
            <a:ext cx="666755" cy="666755"/>
          </a:xfrm>
          <a:prstGeom prst="arc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5147232" y="2711459"/>
            <a:ext cx="1806409" cy="2540951"/>
            <a:chOff x="3362400" y="2033594"/>
            <a:chExt cx="1354806" cy="1905713"/>
          </a:xfrm>
        </p:grpSpPr>
        <p:sp>
          <p:nvSpPr>
            <p:cNvPr id="183" name="Line 142"/>
            <p:cNvSpPr>
              <a:spLocks noChangeShapeType="1"/>
            </p:cNvSpPr>
            <p:nvPr/>
          </p:nvSpPr>
          <p:spPr bwMode="auto">
            <a:xfrm flipV="1">
              <a:off x="3795708" y="2285997"/>
              <a:ext cx="0" cy="1260000"/>
            </a:xfrm>
            <a:prstGeom prst="line">
              <a:avLst/>
            </a:prstGeom>
            <a:noFill/>
            <a:ln w="28575" cmpd="sng">
              <a:solidFill>
                <a:srgbClr val="C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867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4" name="椭圆 233"/>
            <p:cNvSpPr/>
            <p:nvPr/>
          </p:nvSpPr>
          <p:spPr>
            <a:xfrm>
              <a:off x="3705221" y="3543307"/>
              <a:ext cx="180000" cy="396000"/>
            </a:xfrm>
            <a:prstGeom prst="ellips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5" name="TextBox 171"/>
            <p:cNvSpPr>
              <a:spLocks noChangeArrowheads="1"/>
            </p:cNvSpPr>
            <p:nvPr/>
          </p:nvSpPr>
          <p:spPr bwMode="auto">
            <a:xfrm>
              <a:off x="3362400" y="2033594"/>
              <a:ext cx="855042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Times New Roman" charset="0"/>
                </a:rPr>
                <a:t>缺页异常</a:t>
              </a:r>
              <a:endParaRPr lang="en-US" altLang="zh-CN" sz="1867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236" name="TextBox 171"/>
            <p:cNvSpPr>
              <a:spLocks noChangeArrowheads="1"/>
            </p:cNvSpPr>
            <p:nvPr/>
          </p:nvSpPr>
          <p:spPr bwMode="auto">
            <a:xfrm>
              <a:off x="3809265" y="2871017"/>
              <a:ext cx="907941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MS PGothic" charset="0"/>
                </a:rPr>
                <a:t>如不在内存</a:t>
              </a:r>
              <a:endPara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</p:grpSp>
      <p:sp>
        <p:nvSpPr>
          <p:cNvPr id="237" name="Line 140"/>
          <p:cNvSpPr>
            <a:spLocks noChangeShapeType="1"/>
          </p:cNvSpPr>
          <p:nvPr/>
        </p:nvSpPr>
        <p:spPr bwMode="auto">
          <a:xfrm>
            <a:off x="2936819" y="3836836"/>
            <a:ext cx="0" cy="593536"/>
          </a:xfrm>
          <a:prstGeom prst="line">
            <a:avLst/>
          </a:prstGeom>
          <a:noFill/>
          <a:ln w="28575" cmpd="sng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8" name="弧形 237"/>
          <p:cNvSpPr/>
          <p:nvPr/>
        </p:nvSpPr>
        <p:spPr>
          <a:xfrm rot="10800000">
            <a:off x="2271742" y="3957355"/>
            <a:ext cx="666755" cy="762005"/>
          </a:xfrm>
          <a:prstGeom prst="arc">
            <a:avLst>
              <a:gd name="adj1" fmla="val 11699735"/>
              <a:gd name="adj2" fmla="val 14380285"/>
            </a:avLst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9" name="弧形 238"/>
          <p:cNvSpPr/>
          <p:nvPr/>
        </p:nvSpPr>
        <p:spPr>
          <a:xfrm rot="10800000">
            <a:off x="2919029" y="3603460"/>
            <a:ext cx="666755" cy="762005"/>
          </a:xfrm>
          <a:prstGeom prst="arc">
            <a:avLst>
              <a:gd name="adj1" fmla="val 1356565"/>
              <a:gd name="adj2" fmla="val 5218778"/>
            </a:avLst>
          </a:prstGeom>
          <a:ln w="28575">
            <a:solidFill>
              <a:srgbClr val="11576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8" name="内容占位符 67">
            <a:extLst>
              <a:ext uri="{FF2B5EF4-FFF2-40B4-BE49-F238E27FC236}">
                <a16:creationId xmlns:a16="http://schemas.microsoft.com/office/drawing/2014/main" id="{1BC56E68-B840-46B5-B372-BACC4779BA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地址转换</a:t>
            </a:r>
          </a:p>
        </p:txBody>
      </p:sp>
      <p:sp>
        <p:nvSpPr>
          <p:cNvPr id="240" name="文本占位符 1">
            <a:extLst>
              <a:ext uri="{FF2B5EF4-FFF2-40B4-BE49-F238E27FC236}">
                <a16:creationId xmlns:a16="http://schemas.microsoft.com/office/drawing/2014/main" id="{748D94EF-E7E8-4CB3-B4DE-205B3C13C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41" name="文本占位符 2">
            <a:extLst>
              <a:ext uri="{FF2B5EF4-FFF2-40B4-BE49-F238E27FC236}">
                <a16:creationId xmlns:a16="http://schemas.microsoft.com/office/drawing/2014/main" id="{F977A11B-9143-41F5-BF51-CE0AC92CF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42" name="文本占位符 3">
            <a:extLst>
              <a:ext uri="{FF2B5EF4-FFF2-40B4-BE49-F238E27FC236}">
                <a16:creationId xmlns:a16="http://schemas.microsoft.com/office/drawing/2014/main" id="{5F4FDF18-0C10-4DB4-A87B-14868CC461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43" name="文本占位符 4">
            <a:extLst>
              <a:ext uri="{FF2B5EF4-FFF2-40B4-BE49-F238E27FC236}">
                <a16:creationId xmlns:a16="http://schemas.microsoft.com/office/drawing/2014/main" id="{D4972B22-78BA-43D6-A1BD-717C667BF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44" name="文本占位符 5">
            <a:extLst>
              <a:ext uri="{FF2B5EF4-FFF2-40B4-BE49-F238E27FC236}">
                <a16:creationId xmlns:a16="http://schemas.microsoft.com/office/drawing/2014/main" id="{5BA2A2B5-007A-450C-9EA4-A65C53849A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内容占位符 67">
            <a:extLst>
              <a:ext uri="{FF2B5EF4-FFF2-40B4-BE49-F238E27FC236}">
                <a16:creationId xmlns:a16="http://schemas.microsoft.com/office/drawing/2014/main" id="{1BC56E68-B840-46B5-B372-BACC4779BA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缺页中断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C8F922-3658-4A8D-883A-027D658A550D}"/>
              </a:ext>
            </a:extLst>
          </p:cNvPr>
          <p:cNvSpPr txBox="1"/>
          <p:nvPr/>
        </p:nvSpPr>
        <p:spPr>
          <a:xfrm>
            <a:off x="1360714" y="1513114"/>
            <a:ext cx="10189029" cy="500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当要访问的页面不在内存的时候，产生一个缺页</a:t>
            </a:r>
            <a:r>
              <a:rPr lang="zh-CN" altLang="en-US" sz="2400" b="1" dirty="0">
                <a:solidFill>
                  <a:srgbClr val="FF0000"/>
                </a:solidFill>
              </a:rPr>
              <a:t>中断</a:t>
            </a:r>
            <a:r>
              <a:rPr lang="zh-CN" altLang="en-US" sz="2400" b="1" dirty="0"/>
              <a:t>，请求操作系统将所缺页面调入内存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缺页的进程被</a:t>
            </a:r>
            <a:r>
              <a:rPr lang="zh-CN" altLang="en-US" sz="2400" b="1" dirty="0">
                <a:solidFill>
                  <a:srgbClr val="FF0000"/>
                </a:solidFill>
              </a:rPr>
              <a:t>阻塞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如果内存中有空闲块，分配空闲块，调入页面，修改页表项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如果内存没有空闲快，进入页面置换流程，淘汰某页，放入新页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缺页作为中断，属于</a:t>
            </a:r>
            <a:r>
              <a:rPr lang="zh-CN" altLang="en-US" sz="2400" b="1" dirty="0">
                <a:solidFill>
                  <a:srgbClr val="FF0000"/>
                </a:solidFill>
              </a:rPr>
              <a:t>内部中断</a:t>
            </a:r>
            <a:r>
              <a:rPr lang="zh-CN" altLang="en-US" sz="2400" b="1" dirty="0"/>
              <a:t>。同样需要经历保护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，分析中断原因，转入缺页中断处理程序，恢复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等几个步骤。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中断产生在指令执行期间，而不是执行之后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一条指令执行可能产生多次缺页中断</a:t>
            </a:r>
            <a:endParaRPr lang="en-US" altLang="zh-CN" sz="2400" b="1" dirty="0"/>
          </a:p>
        </p:txBody>
      </p:sp>
      <p:sp>
        <p:nvSpPr>
          <p:cNvPr id="240" name="文本占位符 1">
            <a:extLst>
              <a:ext uri="{FF2B5EF4-FFF2-40B4-BE49-F238E27FC236}">
                <a16:creationId xmlns:a16="http://schemas.microsoft.com/office/drawing/2014/main" id="{5EFE1CEE-22BA-4747-B534-DE193B19F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41" name="文本占位符 2">
            <a:extLst>
              <a:ext uri="{FF2B5EF4-FFF2-40B4-BE49-F238E27FC236}">
                <a16:creationId xmlns:a16="http://schemas.microsoft.com/office/drawing/2014/main" id="{91A7887B-9893-4ED6-A6EE-C2359B5A8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42" name="文本占位符 3">
            <a:extLst>
              <a:ext uri="{FF2B5EF4-FFF2-40B4-BE49-F238E27FC236}">
                <a16:creationId xmlns:a16="http://schemas.microsoft.com/office/drawing/2014/main" id="{75C30D08-BEA0-4215-92D5-976624624A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43" name="文本占位符 4">
            <a:extLst>
              <a:ext uri="{FF2B5EF4-FFF2-40B4-BE49-F238E27FC236}">
                <a16:creationId xmlns:a16="http://schemas.microsoft.com/office/drawing/2014/main" id="{CAA09DEF-C8E1-489A-B238-838B9333C2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44" name="文本占位符 5">
            <a:extLst>
              <a:ext uri="{FF2B5EF4-FFF2-40B4-BE49-F238E27FC236}">
                <a16:creationId xmlns:a16="http://schemas.microsoft.com/office/drawing/2014/main" id="{2C478493-296A-499E-841B-29783D0D7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65840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 内存管理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A7BBF1F-CCC1-438A-8EB6-C6E2EAC5D080}"/>
              </a:ext>
            </a:extLst>
          </p:cNvPr>
          <p:cNvSpPr txBox="1"/>
          <p:nvPr/>
        </p:nvSpPr>
        <p:spPr>
          <a:xfrm>
            <a:off x="997364" y="50932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内存与地址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55D4134-05E7-4B0D-A292-757311BD3A41}"/>
              </a:ext>
            </a:extLst>
          </p:cNvPr>
          <p:cNvSpPr txBox="1"/>
          <p:nvPr/>
        </p:nvSpPr>
        <p:spPr>
          <a:xfrm>
            <a:off x="3123048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连续内存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7C7026-BDAC-44FA-9878-7F861216C853}"/>
              </a:ext>
            </a:extLst>
          </p:cNvPr>
          <p:cNvSpPr txBox="1"/>
          <p:nvPr/>
        </p:nvSpPr>
        <p:spPr>
          <a:xfrm>
            <a:off x="5248731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非连续内存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777971-EA97-4BE8-9D01-DB65E79998F4}"/>
              </a:ext>
            </a:extLst>
          </p:cNvPr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虚拟存储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32BBD86-C31A-47A8-9C21-917D14F59AF9}"/>
              </a:ext>
            </a:extLst>
          </p:cNvPr>
          <p:cNvSpPr txBox="1"/>
          <p:nvPr/>
        </p:nvSpPr>
        <p:spPr>
          <a:xfrm>
            <a:off x="9500099" y="50932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1997683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080554" y="2018286"/>
            <a:ext cx="4140239" cy="2798027"/>
            <a:chOff x="1730172" y="1285337"/>
            <a:chExt cx="3105179" cy="2098520"/>
          </a:xfrm>
        </p:grpSpPr>
        <p:grpSp>
          <p:nvGrpSpPr>
            <p:cNvPr id="20" name="组合 19"/>
            <p:cNvGrpSpPr/>
            <p:nvPr/>
          </p:nvGrpSpPr>
          <p:grpSpPr>
            <a:xfrm>
              <a:off x="3692343" y="1458693"/>
              <a:ext cx="1143008" cy="1925164"/>
              <a:chOff x="7643834" y="1673536"/>
              <a:chExt cx="1143008" cy="1925164"/>
            </a:xfrm>
            <a:gradFill>
              <a:gsLst>
                <a:gs pos="100000">
                  <a:srgbClr val="007C8B"/>
                </a:gs>
                <a:gs pos="5000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21" name="椭圆 20"/>
              <p:cNvSpPr/>
              <p:nvPr/>
            </p:nvSpPr>
            <p:spPr>
              <a:xfrm>
                <a:off x="7643834" y="3274700"/>
                <a:ext cx="1143008" cy="32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643834" y="1673536"/>
                <a:ext cx="1143008" cy="17554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3692343" y="1285337"/>
              <a:ext cx="1143008" cy="324000"/>
            </a:xfrm>
            <a:prstGeom prst="ellipse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730172" y="1390120"/>
              <a:ext cx="1652588" cy="4762"/>
            </a:xfrm>
            <a:custGeom>
              <a:avLst/>
              <a:gdLst>
                <a:gd name="connsiteX0" fmla="*/ 0 w 1652588"/>
                <a:gd name="connsiteY0" fmla="*/ 0 h 4762"/>
                <a:gd name="connsiteX1" fmla="*/ 1652588 w 1652588"/>
                <a:gd name="connsiteY1" fmla="*/ 4762 h 4762"/>
                <a:gd name="connsiteX2" fmla="*/ 1652588 w 1652588"/>
                <a:gd name="connsiteY2" fmla="*/ 4762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88" h="4762">
                  <a:moveTo>
                    <a:pt x="0" y="0"/>
                  </a:moveTo>
                  <a:lnTo>
                    <a:pt x="1652588" y="4762"/>
                  </a:lnTo>
                  <a:lnTo>
                    <a:pt x="1652588" y="4762"/>
                  </a:lnTo>
                </a:path>
              </a:pathLst>
            </a:cu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3373235" y="1394881"/>
              <a:ext cx="890612" cy="819149"/>
            </a:xfrm>
            <a:custGeom>
              <a:avLst/>
              <a:gdLst>
                <a:gd name="connsiteX0" fmla="*/ 314325 w 314325"/>
                <a:gd name="connsiteY0" fmla="*/ 285750 h 285750"/>
                <a:gd name="connsiteX1" fmla="*/ 0 w 314325"/>
                <a:gd name="connsiteY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325" h="285750">
                  <a:moveTo>
                    <a:pt x="314325" y="28575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2" name="矩形 61"/>
            <p:cNvSpPr/>
            <p:nvPr/>
          </p:nvSpPr>
          <p:spPr>
            <a:xfrm>
              <a:off x="4154309" y="2220155"/>
              <a:ext cx="214314" cy="244930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7269239" y="1366268"/>
            <a:ext cx="3410445" cy="10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41294" indent="-241294">
              <a:buSzPct val="100000"/>
              <a:buFont typeface="+mj-lt"/>
              <a:buAutoNum type="alphaUcPeriod"/>
            </a:pP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在内存中有空闲物理页面时，分配一物理页帧f，转第</a:t>
            </a: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zh-CN" altLang="en-US" sz="2133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步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；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269241" y="2367950"/>
            <a:ext cx="3410444" cy="10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41294" indent="-241294">
              <a:buSzPct val="100000"/>
            </a:pP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B.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依据页面置换算法选择将被替换的物理页帧f，对应逻辑页q</a:t>
            </a:r>
            <a:endParaRPr lang="en-US" altLang="zh-CN" sz="2133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7269239" y="3345127"/>
            <a:ext cx="3505696" cy="7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41294" indent="-241294">
              <a:buSzPct val="100000"/>
            </a:pP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C.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如q被修改过，则把它写回外存；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7269242" y="4023404"/>
            <a:ext cx="3600944" cy="7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41294" indent="-241294">
              <a:buSzPct val="100000"/>
            </a:pP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D.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修改q的页表项中驻留位置为0；</a:t>
            </a: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7269239" y="4699640"/>
            <a:ext cx="3505696" cy="7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41294" indent="-241294">
              <a:buSzPct val="100000"/>
            </a:pP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E.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将需要访问的页p装入到物理页面f</a:t>
            </a:r>
          </a:p>
        </p:txBody>
      </p:sp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7269238" y="5367243"/>
            <a:ext cx="3696196" cy="7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41294" indent="-241294">
              <a:buSzPct val="100000"/>
            </a:pP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F.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修改p的页表项驻留位为</a:t>
            </a: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1,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物理页帧号为f；</a:t>
            </a: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7269240" y="6069315"/>
            <a:ext cx="3696196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41294" indent="-241294">
              <a:buSzPct val="100000"/>
            </a:pP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G.</a:t>
            </a: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重新执行产生缺页的指令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067867" y="2354843"/>
            <a:ext cx="1011771" cy="1536000"/>
            <a:chOff x="1720657" y="1537755"/>
            <a:chExt cx="758828" cy="115200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720657" y="1542511"/>
              <a:ext cx="75724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rot="5400000">
              <a:off x="1903485" y="2113755"/>
              <a:ext cx="1152000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263583" y="2685526"/>
              <a:ext cx="214314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747318" y="1727268"/>
            <a:ext cx="2565419" cy="353817"/>
            <a:chOff x="2230245" y="1067074"/>
            <a:chExt cx="1924064" cy="265363"/>
          </a:xfrm>
        </p:grpSpPr>
        <p:sp>
          <p:nvSpPr>
            <p:cNvPr id="47" name="Oval 91"/>
            <p:cNvSpPr>
              <a:spLocks noChangeArrowheads="1"/>
            </p:cNvSpPr>
            <p:nvPr/>
          </p:nvSpPr>
          <p:spPr bwMode="auto">
            <a:xfrm>
              <a:off x="2230245" y="1083723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14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2447734" y="1067074"/>
              <a:ext cx="1706575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查找在外存中的页面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67020" y="2924308"/>
            <a:ext cx="1337979" cy="672321"/>
            <a:chOff x="895022" y="1964854"/>
            <a:chExt cx="1003484" cy="504241"/>
          </a:xfrm>
        </p:grpSpPr>
        <p:sp>
          <p:nvSpPr>
            <p:cNvPr id="48" name="Oval 91"/>
            <p:cNvSpPr>
              <a:spLocks noChangeArrowheads="1"/>
            </p:cNvSpPr>
            <p:nvPr/>
          </p:nvSpPr>
          <p:spPr bwMode="auto">
            <a:xfrm>
              <a:off x="1231701" y="2220381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14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54" name="TextBox 7"/>
            <p:cNvSpPr txBox="1">
              <a:spLocks noChangeArrowheads="1"/>
            </p:cNvSpPr>
            <p:nvPr/>
          </p:nvSpPr>
          <p:spPr bwMode="auto">
            <a:xfrm>
              <a:off x="895022" y="1964854"/>
              <a:ext cx="1003484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页表项引用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03621" y="2816277"/>
            <a:ext cx="729807" cy="640731"/>
            <a:chOff x="2422472" y="1883829"/>
            <a:chExt cx="547355" cy="480548"/>
          </a:xfrm>
        </p:grpSpPr>
        <p:sp>
          <p:nvSpPr>
            <p:cNvPr id="46" name="Oval 91"/>
            <p:cNvSpPr>
              <a:spLocks noChangeArrowheads="1"/>
            </p:cNvSpPr>
            <p:nvPr/>
          </p:nvSpPr>
          <p:spPr bwMode="auto">
            <a:xfrm>
              <a:off x="2523935" y="188382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14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55" name="TextBox 7"/>
            <p:cNvSpPr txBox="1">
              <a:spLocks noChangeArrowheads="1"/>
            </p:cNvSpPr>
            <p:nvPr/>
          </p:nvSpPr>
          <p:spPr bwMode="auto">
            <a:xfrm>
              <a:off x="2422472" y="2110461"/>
              <a:ext cx="547355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异常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10502" y="3497845"/>
            <a:ext cx="857256" cy="762005"/>
            <a:chOff x="477633" y="2395007"/>
            <a:chExt cx="642942" cy="571504"/>
          </a:xfrm>
        </p:grpSpPr>
        <p:sp>
          <p:nvSpPr>
            <p:cNvPr id="36" name="矩形 35"/>
            <p:cNvSpPr/>
            <p:nvPr/>
          </p:nvSpPr>
          <p:spPr>
            <a:xfrm>
              <a:off x="536371" y="2395007"/>
              <a:ext cx="500066" cy="571504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477633" y="2569633"/>
              <a:ext cx="642942" cy="223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3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load M</a:t>
              </a:r>
              <a:endParaRPr lang="zh-CN" altLang="en-US" sz="13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054918" y="3891542"/>
            <a:ext cx="1070096" cy="1486444"/>
            <a:chOff x="960945" y="2690279"/>
            <a:chExt cx="802572" cy="1114833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053907" y="2690279"/>
              <a:ext cx="709610" cy="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91"/>
            <p:cNvSpPr>
              <a:spLocks noChangeArrowheads="1"/>
            </p:cNvSpPr>
            <p:nvPr/>
          </p:nvSpPr>
          <p:spPr bwMode="auto">
            <a:xfrm>
              <a:off x="1231701" y="2739497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14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</a:p>
          </p:txBody>
        </p:sp>
        <p:sp>
          <p:nvSpPr>
            <p:cNvPr id="58" name="TextBox 7"/>
            <p:cNvSpPr txBox="1">
              <a:spLocks noChangeArrowheads="1"/>
            </p:cNvSpPr>
            <p:nvPr/>
          </p:nvSpPr>
          <p:spPr bwMode="auto">
            <a:xfrm>
              <a:off x="960945" y="2997199"/>
              <a:ext cx="720904" cy="807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重新执行导致异常的指令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178849" y="3497845"/>
            <a:ext cx="2424337" cy="1088413"/>
            <a:chOff x="1053893" y="2395007"/>
            <a:chExt cx="1818253" cy="81631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53893" y="2499783"/>
              <a:ext cx="50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10800000">
              <a:off x="1549204" y="2499783"/>
              <a:ext cx="216695" cy="173830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合 2"/>
            <p:cNvGrpSpPr/>
            <p:nvPr/>
          </p:nvGrpSpPr>
          <p:grpSpPr>
            <a:xfrm>
              <a:off x="1763517" y="2395007"/>
              <a:ext cx="1108629" cy="816310"/>
              <a:chOff x="1763517" y="2395007"/>
              <a:chExt cx="1108629" cy="81631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763517" y="2395007"/>
                <a:ext cx="500066" cy="571504"/>
              </a:xfrm>
              <a:prstGeom prst="rect">
                <a:avLst/>
              </a:prstGeom>
              <a:solidFill>
                <a:srgbClr val="0EB1C8"/>
              </a:soli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763517" y="2610909"/>
                <a:ext cx="500066" cy="142876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6" name="TextBox 7"/>
              <p:cNvSpPr txBox="1">
                <a:spLocks noChangeArrowheads="1"/>
              </p:cNvSpPr>
              <p:nvPr/>
            </p:nvSpPr>
            <p:spPr bwMode="auto">
              <a:xfrm>
                <a:off x="2087369" y="2577571"/>
                <a:ext cx="214314" cy="2077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en-US" altLang="zh-CN" sz="1200" b="1" dirty="0" err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i</a:t>
                </a:r>
                <a:endPara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TextBox 7"/>
              <p:cNvSpPr txBox="1">
                <a:spLocks noChangeArrowheads="1"/>
              </p:cNvSpPr>
              <p:nvPr/>
            </p:nvSpPr>
            <p:spPr bwMode="auto">
              <a:xfrm>
                <a:off x="1777436" y="2957401"/>
                <a:ext cx="1094710" cy="253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buSzPct val="100000"/>
                </a:pPr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页表</a:t>
                </a:r>
              </a:p>
            </p:txBody>
          </p:sp>
          <p:cxnSp>
            <p:nvCxnSpPr>
              <p:cNvPr id="64" name="直接连接符 63"/>
              <p:cNvCxnSpPr/>
              <p:nvPr/>
            </p:nvCxnSpPr>
            <p:spPr>
              <a:xfrm rot="5400000">
                <a:off x="2064350" y="2684728"/>
                <a:ext cx="142876" cy="1588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组合 72"/>
          <p:cNvGrpSpPr/>
          <p:nvPr/>
        </p:nvGrpSpPr>
        <p:grpSpPr>
          <a:xfrm>
            <a:off x="2535521" y="3956723"/>
            <a:ext cx="1722977" cy="1534319"/>
            <a:chOff x="1321397" y="2739164"/>
            <a:chExt cx="1292233" cy="1150739"/>
          </a:xfrm>
        </p:grpSpPr>
        <p:grpSp>
          <p:nvGrpSpPr>
            <p:cNvPr id="72" name="组合 71"/>
            <p:cNvGrpSpPr/>
            <p:nvPr/>
          </p:nvGrpSpPr>
          <p:grpSpPr>
            <a:xfrm>
              <a:off x="1620641" y="2739164"/>
              <a:ext cx="992989" cy="566483"/>
              <a:chOff x="1620641" y="2739164"/>
              <a:chExt cx="992989" cy="566483"/>
            </a:xfrm>
          </p:grpSpPr>
          <p:cxnSp>
            <p:nvCxnSpPr>
              <p:cNvPr id="33" name="直接连接符 32"/>
              <p:cNvCxnSpPr/>
              <p:nvPr/>
            </p:nvCxnSpPr>
            <p:spPr>
              <a:xfrm rot="10800000" flipV="1">
                <a:off x="1623023" y="2739164"/>
                <a:ext cx="145259" cy="144000"/>
              </a:xfrm>
              <a:prstGeom prst="line">
                <a:avLst/>
              </a:prstGeom>
              <a:ln w="28575">
                <a:solidFill>
                  <a:srgbClr val="11576A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620641" y="3292528"/>
                <a:ext cx="992989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rot="5400000">
                <a:off x="1410993" y="3089647"/>
                <a:ext cx="432000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Oval 91"/>
            <p:cNvSpPr>
              <a:spLocks noChangeArrowheads="1"/>
            </p:cNvSpPr>
            <p:nvPr/>
          </p:nvSpPr>
          <p:spPr bwMode="auto">
            <a:xfrm>
              <a:off x="1746055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14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</a:p>
          </p:txBody>
        </p:sp>
        <p:sp>
          <p:nvSpPr>
            <p:cNvPr id="65" name="TextBox 7"/>
            <p:cNvSpPr txBox="1">
              <a:spLocks noChangeArrowheads="1"/>
            </p:cNvSpPr>
            <p:nvPr/>
          </p:nvSpPr>
          <p:spPr bwMode="auto">
            <a:xfrm>
              <a:off x="1321397" y="3635987"/>
              <a:ext cx="1185936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页表项修改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905667" y="4763624"/>
            <a:ext cx="1702881" cy="650279"/>
            <a:chOff x="3099006" y="3344339"/>
            <a:chExt cx="1277161" cy="487709"/>
          </a:xfrm>
        </p:grpSpPr>
        <p:sp>
          <p:nvSpPr>
            <p:cNvPr id="51" name="Oval 91"/>
            <p:cNvSpPr>
              <a:spLocks noChangeArrowheads="1"/>
            </p:cNvSpPr>
            <p:nvPr/>
          </p:nvSpPr>
          <p:spPr bwMode="auto">
            <a:xfrm>
              <a:off x="3535179" y="3344339"/>
              <a:ext cx="256738" cy="248714"/>
            </a:xfrm>
            <a:prstGeom prst="ellipse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  <a:round/>
              <a:headEnd/>
              <a:tailEnd/>
            </a:ln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146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  <p:sp>
          <p:nvSpPr>
            <p:cNvPr id="66" name="TextBox 7"/>
            <p:cNvSpPr txBox="1">
              <a:spLocks noChangeArrowheads="1"/>
            </p:cNvSpPr>
            <p:nvPr/>
          </p:nvSpPr>
          <p:spPr bwMode="auto">
            <a:xfrm>
              <a:off x="3099006" y="3578132"/>
              <a:ext cx="1277161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</a:t>
              </a: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页面换入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088338" y="4043951"/>
            <a:ext cx="1241459" cy="2218168"/>
            <a:chOff x="2486010" y="2804585"/>
            <a:chExt cx="931094" cy="1663626"/>
          </a:xfrm>
        </p:grpSpPr>
        <p:sp>
          <p:nvSpPr>
            <p:cNvPr id="39" name="矩形 38"/>
            <p:cNvSpPr/>
            <p:nvPr/>
          </p:nvSpPr>
          <p:spPr>
            <a:xfrm>
              <a:off x="2614423" y="2804585"/>
              <a:ext cx="577854" cy="1409710"/>
            </a:xfrm>
            <a:prstGeom prst="rect">
              <a:avLst/>
            </a:prstGeom>
            <a:solidFill>
              <a:srgbClr val="0EB1C8"/>
            </a:soli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620773" y="3209401"/>
              <a:ext cx="571504" cy="22026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2620773" y="3209401"/>
              <a:ext cx="571504" cy="206880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2620773" y="301254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2620773" y="3596753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2620773" y="3796779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2620773" y="3993631"/>
              <a:ext cx="576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7"/>
            <p:cNvSpPr txBox="1">
              <a:spLocks noChangeArrowheads="1"/>
            </p:cNvSpPr>
            <p:nvPr/>
          </p:nvSpPr>
          <p:spPr bwMode="auto">
            <a:xfrm>
              <a:off x="2558648" y="3182536"/>
              <a:ext cx="785818" cy="223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3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空闲页帧</a:t>
              </a:r>
            </a:p>
          </p:txBody>
        </p:sp>
        <p:sp>
          <p:nvSpPr>
            <p:cNvPr id="67" name="TextBox 7"/>
            <p:cNvSpPr txBox="1">
              <a:spLocks noChangeArrowheads="1"/>
            </p:cNvSpPr>
            <p:nvPr/>
          </p:nvSpPr>
          <p:spPr bwMode="auto">
            <a:xfrm>
              <a:off x="2486010" y="4214295"/>
              <a:ext cx="931094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物理内存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200966" y="1827785"/>
            <a:ext cx="1243083" cy="1087172"/>
            <a:chOff x="1070481" y="1142461"/>
            <a:chExt cx="932312" cy="815379"/>
          </a:xfrm>
        </p:grpSpPr>
        <p:sp>
          <p:nvSpPr>
            <p:cNvPr id="26" name="矩形 25"/>
            <p:cNvSpPr/>
            <p:nvPr/>
          </p:nvSpPr>
          <p:spPr>
            <a:xfrm>
              <a:off x="1215828" y="1142461"/>
              <a:ext cx="500066" cy="571504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" name="TextBox 7"/>
            <p:cNvSpPr txBox="1">
              <a:spLocks noChangeArrowheads="1"/>
            </p:cNvSpPr>
            <p:nvPr/>
          </p:nvSpPr>
          <p:spPr bwMode="auto">
            <a:xfrm>
              <a:off x="1070481" y="1703924"/>
              <a:ext cx="932312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SzPct val="100000"/>
              </a:pP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42727" y="3593097"/>
            <a:ext cx="1428760" cy="1094325"/>
            <a:chOff x="3201802" y="2466445"/>
            <a:chExt cx="1071570" cy="820744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3201802" y="3285601"/>
              <a:ext cx="1071570" cy="1588"/>
            </a:xfrm>
            <a:prstGeom prst="line">
              <a:avLst/>
            </a:prstGeom>
            <a:ln w="28575">
              <a:solidFill>
                <a:srgbClr val="11576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rot="16200000" flipH="1">
              <a:off x="3851888" y="2873642"/>
              <a:ext cx="819156" cy="4762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内容占位符 77">
            <a:extLst>
              <a:ext uri="{FF2B5EF4-FFF2-40B4-BE49-F238E27FC236}">
                <a16:creationId xmlns:a16="http://schemas.microsoft.com/office/drawing/2014/main" id="{83E087E2-79E3-425D-B938-49AC367E97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6761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缺页中断处理流程</a:t>
            </a:r>
          </a:p>
        </p:txBody>
      </p:sp>
      <p:sp>
        <p:nvSpPr>
          <p:cNvPr id="79" name="文本占位符 1">
            <a:extLst>
              <a:ext uri="{FF2B5EF4-FFF2-40B4-BE49-F238E27FC236}">
                <a16:creationId xmlns:a16="http://schemas.microsoft.com/office/drawing/2014/main" id="{F7F95C94-9F86-4F16-A17F-D836C233D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80" name="文本占位符 2">
            <a:extLst>
              <a:ext uri="{FF2B5EF4-FFF2-40B4-BE49-F238E27FC236}">
                <a16:creationId xmlns:a16="http://schemas.microsoft.com/office/drawing/2014/main" id="{43438AB8-B65C-4365-81FE-6AC744B9D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81" name="文本占位符 3">
            <a:extLst>
              <a:ext uri="{FF2B5EF4-FFF2-40B4-BE49-F238E27FC236}">
                <a16:creationId xmlns:a16="http://schemas.microsoft.com/office/drawing/2014/main" id="{BDE0933F-FD81-4E09-8493-422181DB80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82" name="文本占位符 4">
            <a:extLst>
              <a:ext uri="{FF2B5EF4-FFF2-40B4-BE49-F238E27FC236}">
                <a16:creationId xmlns:a16="http://schemas.microsoft.com/office/drawing/2014/main" id="{201C5AEB-F8B2-498C-A9B1-B7D641F1A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83" name="文本占位符 5">
            <a:extLst>
              <a:ext uri="{FF2B5EF4-FFF2-40B4-BE49-F238E27FC236}">
                <a16:creationId xmlns:a16="http://schemas.microsoft.com/office/drawing/2014/main" id="{B8BCCE26-A8DC-432F-B355-9C24ED1867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内容占位符 67">
            <a:extLst>
              <a:ext uri="{FF2B5EF4-FFF2-40B4-BE49-F238E27FC236}">
                <a16:creationId xmlns:a16="http://schemas.microsoft.com/office/drawing/2014/main" id="{1BC56E68-B840-46B5-B372-BACC4779BA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288353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请求分页地址变换过程</a:t>
            </a:r>
          </a:p>
        </p:txBody>
      </p:sp>
      <p:sp>
        <p:nvSpPr>
          <p:cNvPr id="2" name="流程图: 终止 1">
            <a:extLst>
              <a:ext uri="{FF2B5EF4-FFF2-40B4-BE49-F238E27FC236}">
                <a16:creationId xmlns:a16="http://schemas.microsoft.com/office/drawing/2014/main" id="{C8688117-ED80-44B9-9CFB-3BE8390DA7C2}"/>
              </a:ext>
            </a:extLst>
          </p:cNvPr>
          <p:cNvSpPr/>
          <p:nvPr/>
        </p:nvSpPr>
        <p:spPr>
          <a:xfrm>
            <a:off x="8354130" y="604265"/>
            <a:ext cx="1458686" cy="367987"/>
          </a:xfrm>
          <a:prstGeom prst="flowChartTermina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</a:t>
            </a:r>
          </a:p>
        </p:txBody>
      </p:sp>
      <p:sp>
        <p:nvSpPr>
          <p:cNvPr id="4" name="流程图: 决策 3">
            <a:extLst>
              <a:ext uri="{FF2B5EF4-FFF2-40B4-BE49-F238E27FC236}">
                <a16:creationId xmlns:a16="http://schemas.microsoft.com/office/drawing/2014/main" id="{50795EC6-E4B4-4445-86B9-494DE55C5E1B}"/>
              </a:ext>
            </a:extLst>
          </p:cNvPr>
          <p:cNvSpPr/>
          <p:nvPr/>
        </p:nvSpPr>
        <p:spPr>
          <a:xfrm>
            <a:off x="7548588" y="1213785"/>
            <a:ext cx="3069771" cy="674914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页号</a:t>
            </a:r>
            <a:r>
              <a:rPr lang="en-US" altLang="zh-CN" sz="1600" dirty="0"/>
              <a:t>&gt;</a:t>
            </a:r>
            <a:r>
              <a:rPr lang="zh-CN" altLang="en-US" sz="1600" dirty="0"/>
              <a:t>页表长度？</a:t>
            </a: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E634AB3D-BDF2-4D18-8F29-5C625835CEEA}"/>
              </a:ext>
            </a:extLst>
          </p:cNvPr>
          <p:cNvSpPr/>
          <p:nvPr/>
        </p:nvSpPr>
        <p:spPr>
          <a:xfrm>
            <a:off x="7899246" y="2130232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r>
              <a:rPr lang="zh-CN" altLang="en-US" dirty="0"/>
              <a:t>检索快表</a:t>
            </a:r>
          </a:p>
        </p:txBody>
      </p:sp>
      <p:sp>
        <p:nvSpPr>
          <p:cNvPr id="7" name="流程图: 决策 6">
            <a:extLst>
              <a:ext uri="{FF2B5EF4-FFF2-40B4-BE49-F238E27FC236}">
                <a16:creationId xmlns:a16="http://schemas.microsoft.com/office/drawing/2014/main" id="{135322EB-1803-482C-9BFC-9909C074E928}"/>
              </a:ext>
            </a:extLst>
          </p:cNvPr>
          <p:cNvSpPr/>
          <p:nvPr/>
        </p:nvSpPr>
        <p:spPr>
          <a:xfrm>
            <a:off x="7548588" y="2739752"/>
            <a:ext cx="3069771" cy="674914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页表项在快表中？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289CBF0D-D173-4103-9AA4-669F8CB60838}"/>
              </a:ext>
            </a:extLst>
          </p:cNvPr>
          <p:cNvSpPr/>
          <p:nvPr/>
        </p:nvSpPr>
        <p:spPr>
          <a:xfrm>
            <a:off x="7899246" y="3656199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访问页表</a:t>
            </a:r>
          </a:p>
        </p:txBody>
      </p:sp>
      <p:sp>
        <p:nvSpPr>
          <p:cNvPr id="9" name="流程图: 决策 8">
            <a:extLst>
              <a:ext uri="{FF2B5EF4-FFF2-40B4-BE49-F238E27FC236}">
                <a16:creationId xmlns:a16="http://schemas.microsoft.com/office/drawing/2014/main" id="{AC66CFA7-4783-414C-9F81-5D3C5A2A543E}"/>
              </a:ext>
            </a:extLst>
          </p:cNvPr>
          <p:cNvSpPr/>
          <p:nvPr/>
        </p:nvSpPr>
        <p:spPr>
          <a:xfrm>
            <a:off x="7548588" y="4265719"/>
            <a:ext cx="3069771" cy="674914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页在内存？</a:t>
            </a: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9DBCFC84-2E1C-4EE8-BCA9-B763F3DF9131}"/>
              </a:ext>
            </a:extLst>
          </p:cNvPr>
          <p:cNvSpPr/>
          <p:nvPr/>
        </p:nvSpPr>
        <p:spPr>
          <a:xfrm>
            <a:off x="7899246" y="5182166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修改快表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3159C00F-C641-4E06-A935-BA06D909A1F6}"/>
              </a:ext>
            </a:extLst>
          </p:cNvPr>
          <p:cNvSpPr/>
          <p:nvPr/>
        </p:nvSpPr>
        <p:spPr>
          <a:xfrm>
            <a:off x="7899246" y="5791688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修改访问位和修改位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20B70180-5BA0-4AE9-8301-41E5530D1727}"/>
              </a:ext>
            </a:extLst>
          </p:cNvPr>
          <p:cNvSpPr/>
          <p:nvPr/>
        </p:nvSpPr>
        <p:spPr>
          <a:xfrm>
            <a:off x="4346566" y="5486926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形成物理地址</a:t>
            </a:r>
          </a:p>
        </p:txBody>
      </p:sp>
      <p:sp>
        <p:nvSpPr>
          <p:cNvPr id="13" name="流程图: 终止 12">
            <a:extLst>
              <a:ext uri="{FF2B5EF4-FFF2-40B4-BE49-F238E27FC236}">
                <a16:creationId xmlns:a16="http://schemas.microsoft.com/office/drawing/2014/main" id="{CD2AF341-70C6-4016-91E4-3D73321A7012}"/>
              </a:ext>
            </a:extLst>
          </p:cNvPr>
          <p:cNvSpPr/>
          <p:nvPr/>
        </p:nvSpPr>
        <p:spPr>
          <a:xfrm>
            <a:off x="4665880" y="6217212"/>
            <a:ext cx="1729826" cy="367987"/>
          </a:xfrm>
          <a:prstGeom prst="flowChartTermina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地址变换结束</a:t>
            </a:r>
          </a:p>
        </p:txBody>
      </p: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358D16D3-782B-4D76-A368-9D6B7351F4AA}"/>
              </a:ext>
            </a:extLst>
          </p:cNvPr>
          <p:cNvSpPr/>
          <p:nvPr/>
        </p:nvSpPr>
        <p:spPr>
          <a:xfrm>
            <a:off x="882751" y="1533232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保留</a:t>
            </a:r>
            <a:r>
              <a:rPr lang="en-US" altLang="zh-CN" dirty="0"/>
              <a:t>CPU</a:t>
            </a:r>
            <a:r>
              <a:rPr lang="zh-CN" altLang="en-US" dirty="0"/>
              <a:t>现场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3DADB8DA-0F1F-442A-9331-854382D802E2}"/>
              </a:ext>
            </a:extLst>
          </p:cNvPr>
          <p:cNvSpPr/>
          <p:nvPr/>
        </p:nvSpPr>
        <p:spPr>
          <a:xfrm>
            <a:off x="882751" y="2117898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在外存中查找缺页</a:t>
            </a:r>
          </a:p>
        </p:txBody>
      </p:sp>
      <p:sp>
        <p:nvSpPr>
          <p:cNvPr id="16" name="流程图: 决策 15">
            <a:extLst>
              <a:ext uri="{FF2B5EF4-FFF2-40B4-BE49-F238E27FC236}">
                <a16:creationId xmlns:a16="http://schemas.microsoft.com/office/drawing/2014/main" id="{DDFFF498-EB04-4D26-860F-59A75438197F}"/>
              </a:ext>
            </a:extLst>
          </p:cNvPr>
          <p:cNvSpPr/>
          <p:nvPr/>
        </p:nvSpPr>
        <p:spPr>
          <a:xfrm>
            <a:off x="532092" y="2702564"/>
            <a:ext cx="3069771" cy="674914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内存满？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CDE7B4C4-4B00-486D-A15D-FE124B659E73}"/>
              </a:ext>
            </a:extLst>
          </p:cNvPr>
          <p:cNvSpPr/>
          <p:nvPr/>
        </p:nvSpPr>
        <p:spPr>
          <a:xfrm>
            <a:off x="882751" y="3594157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选择一页换出</a:t>
            </a:r>
          </a:p>
        </p:txBody>
      </p:sp>
      <p:sp>
        <p:nvSpPr>
          <p:cNvPr id="19" name="流程图: 决策 18">
            <a:extLst>
              <a:ext uri="{FF2B5EF4-FFF2-40B4-BE49-F238E27FC236}">
                <a16:creationId xmlns:a16="http://schemas.microsoft.com/office/drawing/2014/main" id="{222D294C-0E72-4671-9EB6-2D6EA60D872C}"/>
              </a:ext>
            </a:extLst>
          </p:cNvPr>
          <p:cNvSpPr/>
          <p:nvPr/>
        </p:nvSpPr>
        <p:spPr>
          <a:xfrm>
            <a:off x="532092" y="4178823"/>
            <a:ext cx="3069771" cy="674914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该页被修改？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65160D81-9097-4927-BCE4-91AAA9E07E60}"/>
              </a:ext>
            </a:extLst>
          </p:cNvPr>
          <p:cNvSpPr/>
          <p:nvPr/>
        </p:nvSpPr>
        <p:spPr>
          <a:xfrm>
            <a:off x="882750" y="5070416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写回外存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B213247E-8751-4D4F-A53F-4345C040AD1D}"/>
              </a:ext>
            </a:extLst>
          </p:cNvPr>
          <p:cNvSpPr/>
          <p:nvPr/>
        </p:nvSpPr>
        <p:spPr>
          <a:xfrm>
            <a:off x="882751" y="5655081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r>
              <a:rPr lang="zh-CN" altLang="en-US" dirty="0"/>
              <a:t>读取缺页</a:t>
            </a:r>
          </a:p>
        </p:txBody>
      </p: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1B166CBB-CD10-44AF-B2BE-87A13CD7D204}"/>
              </a:ext>
            </a:extLst>
          </p:cNvPr>
          <p:cNvSpPr/>
          <p:nvPr/>
        </p:nvSpPr>
        <p:spPr>
          <a:xfrm>
            <a:off x="4346566" y="2314225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启动</a:t>
            </a:r>
            <a:r>
              <a:rPr lang="en-US" altLang="zh-CN" dirty="0"/>
              <a:t>IO</a:t>
            </a:r>
            <a:r>
              <a:rPr lang="zh-CN" altLang="en-US" dirty="0"/>
              <a:t>硬件</a:t>
            </a:r>
          </a:p>
        </p:txBody>
      </p: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8F73A035-4568-4042-89F8-62EE47BC11DA}"/>
              </a:ext>
            </a:extLst>
          </p:cNvPr>
          <p:cNvSpPr/>
          <p:nvPr/>
        </p:nvSpPr>
        <p:spPr>
          <a:xfrm>
            <a:off x="4336833" y="2917008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将页面换入内存</a:t>
            </a:r>
          </a:p>
        </p:txBody>
      </p: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147C894C-AAED-4D5C-9429-A0A1F3072A4F}"/>
              </a:ext>
            </a:extLst>
          </p:cNvPr>
          <p:cNvSpPr/>
          <p:nvPr/>
        </p:nvSpPr>
        <p:spPr>
          <a:xfrm>
            <a:off x="4346564" y="3519792"/>
            <a:ext cx="2368454" cy="36798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修改页表</a:t>
            </a:r>
          </a:p>
        </p:txBody>
      </p:sp>
      <p:sp>
        <p:nvSpPr>
          <p:cNvPr id="31" name="流程图: 终止 30">
            <a:extLst>
              <a:ext uri="{FF2B5EF4-FFF2-40B4-BE49-F238E27FC236}">
                <a16:creationId xmlns:a16="http://schemas.microsoft.com/office/drawing/2014/main" id="{68E6E6A1-D5E5-4E6A-9FC1-2102BA61E42D}"/>
              </a:ext>
            </a:extLst>
          </p:cNvPr>
          <p:cNvSpPr/>
          <p:nvPr/>
        </p:nvSpPr>
        <p:spPr>
          <a:xfrm>
            <a:off x="10267700" y="1833539"/>
            <a:ext cx="1458686" cy="367987"/>
          </a:xfrm>
          <a:prstGeom prst="flowChartTermina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越界中断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62A11AF2-3617-4F22-9EF1-CD857DB34AB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9083473" y="1888699"/>
            <a:ext cx="1" cy="241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7CA1DE8-539E-4E98-A809-D6E3AC7EB66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9083473" y="2498219"/>
            <a:ext cx="1" cy="241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F018C73D-77BC-468D-9D65-09D4134718C1}"/>
              </a:ext>
            </a:extLst>
          </p:cNvPr>
          <p:cNvCxnSpPr>
            <a:cxnSpLocks/>
            <a:stCxn id="7" idx="1"/>
            <a:endCxn id="11" idx="0"/>
          </p:cNvCxnSpPr>
          <p:nvPr/>
        </p:nvCxnSpPr>
        <p:spPr>
          <a:xfrm rot="10800000" flipH="1" flipV="1">
            <a:off x="7548587" y="3077208"/>
            <a:ext cx="1534885" cy="2714479"/>
          </a:xfrm>
          <a:prstGeom prst="bentConnector4">
            <a:avLst>
              <a:gd name="adj1" fmla="val -9220"/>
              <a:gd name="adj2" fmla="val 9364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E836C5D-D386-41C0-9F82-2D3E96D5A35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083473" y="3414666"/>
            <a:ext cx="1" cy="241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20C983D-A401-45B0-9201-07D92E5CEC0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083473" y="4024186"/>
            <a:ext cx="1" cy="241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DF1D6577-6D61-4679-AC1E-F6051C5C1E7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9083473" y="4940633"/>
            <a:ext cx="1" cy="241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1167A4B-5214-4C20-94D3-E817B540F7D7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9083473" y="972252"/>
            <a:ext cx="1" cy="241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AEEF38CC-A296-45E1-BFA8-A3BFF180E29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083473" y="5550153"/>
            <a:ext cx="0" cy="241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DED159FC-0AB8-4B13-B313-5E64625CA8E2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5530793" y="5854913"/>
            <a:ext cx="0" cy="362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连接符: 肘形 124">
            <a:extLst>
              <a:ext uri="{FF2B5EF4-FFF2-40B4-BE49-F238E27FC236}">
                <a16:creationId xmlns:a16="http://schemas.microsoft.com/office/drawing/2014/main" id="{186D9B99-3061-4CBB-82F4-19C8C4A93241}"/>
              </a:ext>
            </a:extLst>
          </p:cNvPr>
          <p:cNvCxnSpPr>
            <a:cxnSpLocks/>
            <a:stCxn id="4" idx="3"/>
            <a:endCxn id="31" idx="0"/>
          </p:cNvCxnSpPr>
          <p:nvPr/>
        </p:nvCxnSpPr>
        <p:spPr>
          <a:xfrm>
            <a:off x="10618359" y="1551242"/>
            <a:ext cx="378684" cy="2822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连接符: 肘形 126">
            <a:extLst>
              <a:ext uri="{FF2B5EF4-FFF2-40B4-BE49-F238E27FC236}">
                <a16:creationId xmlns:a16="http://schemas.microsoft.com/office/drawing/2014/main" id="{9BEAC983-2AD2-4AE9-A690-076DF134F048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 flipV="1">
            <a:off x="2066978" y="1533232"/>
            <a:ext cx="8551381" cy="3069944"/>
          </a:xfrm>
          <a:prstGeom prst="bentConnector4">
            <a:avLst>
              <a:gd name="adj1" fmla="val -14215"/>
              <a:gd name="adj2" fmla="val 13203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E06B6180-DA1F-4B7A-8A2C-78D0FEF4B2A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2066978" y="1901219"/>
            <a:ext cx="0" cy="216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E70D67D1-E513-4C28-9C07-FB9895801331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066978" y="2485885"/>
            <a:ext cx="0" cy="216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1CCB5012-F8EF-4F71-9A12-1BFB957B251A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2066978" y="3377478"/>
            <a:ext cx="0" cy="216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9C507760-5B31-42D9-9055-0D6BC06107CE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2066978" y="3962144"/>
            <a:ext cx="0" cy="216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A1B1944B-58A1-473F-9A49-3082089397F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flipH="1">
            <a:off x="2066977" y="4853737"/>
            <a:ext cx="1" cy="216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3696D7BE-C961-4928-991A-A436A6D9661E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2066977" y="5438403"/>
            <a:ext cx="1" cy="216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FC8449F1-F091-468B-AE19-65DC5B1DA6DD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5521060" y="2682212"/>
            <a:ext cx="9733" cy="234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FBA145A2-E285-4F2C-A57C-6ADF4CC085F5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5521060" y="3284995"/>
            <a:ext cx="9731" cy="234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连接符: 肘形 154">
            <a:extLst>
              <a:ext uri="{FF2B5EF4-FFF2-40B4-BE49-F238E27FC236}">
                <a16:creationId xmlns:a16="http://schemas.microsoft.com/office/drawing/2014/main" id="{6C7BFE42-3D62-4BCF-B252-EE9423E3CA14}"/>
              </a:ext>
            </a:extLst>
          </p:cNvPr>
          <p:cNvCxnSpPr>
            <a:stCxn id="24" idx="2"/>
            <a:endCxn id="4" idx="0"/>
          </p:cNvCxnSpPr>
          <p:nvPr/>
        </p:nvCxnSpPr>
        <p:spPr>
          <a:xfrm rot="5400000" flipH="1" flipV="1">
            <a:off x="5970135" y="774440"/>
            <a:ext cx="2673994" cy="3552683"/>
          </a:xfrm>
          <a:prstGeom prst="bentConnector5">
            <a:avLst>
              <a:gd name="adj1" fmla="val -8549"/>
              <a:gd name="adj2" fmla="val 45065"/>
              <a:gd name="adj3" fmla="val 10522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176341A2-06B7-4C91-A294-E52B9EAA4E6A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5400000" flipH="1" flipV="1">
            <a:off x="1944463" y="2436739"/>
            <a:ext cx="3708843" cy="3463815"/>
          </a:xfrm>
          <a:prstGeom prst="bentConnector5">
            <a:avLst>
              <a:gd name="adj1" fmla="val -6164"/>
              <a:gd name="adj2" fmla="val 50000"/>
              <a:gd name="adj3" fmla="val 1061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E97DDEFC-98E3-481A-A71E-B8AE650050B5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 flipH="1">
            <a:off x="6970758" y="4046961"/>
            <a:ext cx="672749" cy="3552680"/>
          </a:xfrm>
          <a:prstGeom prst="bentConnector5">
            <a:avLst>
              <a:gd name="adj1" fmla="val -33980"/>
              <a:gd name="adj2" fmla="val 58579"/>
              <a:gd name="adj3" fmla="val 13398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连接符: 肘形 195">
            <a:extLst>
              <a:ext uri="{FF2B5EF4-FFF2-40B4-BE49-F238E27FC236}">
                <a16:creationId xmlns:a16="http://schemas.microsoft.com/office/drawing/2014/main" id="{1F114CCF-4BAE-41C8-817F-B06203DB21B7}"/>
              </a:ext>
            </a:extLst>
          </p:cNvPr>
          <p:cNvCxnSpPr>
            <a:stCxn id="16" idx="1"/>
            <a:endCxn id="21" idx="0"/>
          </p:cNvCxnSpPr>
          <p:nvPr/>
        </p:nvCxnSpPr>
        <p:spPr>
          <a:xfrm rot="10800000" flipH="1" flipV="1">
            <a:off x="532092" y="3040021"/>
            <a:ext cx="1534886" cy="2615060"/>
          </a:xfrm>
          <a:prstGeom prst="bentConnector4">
            <a:avLst>
              <a:gd name="adj1" fmla="val -14894"/>
              <a:gd name="adj2" fmla="val 9530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连接符: 肘形 198">
            <a:extLst>
              <a:ext uri="{FF2B5EF4-FFF2-40B4-BE49-F238E27FC236}">
                <a16:creationId xmlns:a16="http://schemas.microsoft.com/office/drawing/2014/main" id="{A09A4542-097C-4A4D-8469-A7C6C2D7236B}"/>
              </a:ext>
            </a:extLst>
          </p:cNvPr>
          <p:cNvCxnSpPr>
            <a:stCxn id="19" idx="1"/>
            <a:endCxn id="21" idx="0"/>
          </p:cNvCxnSpPr>
          <p:nvPr/>
        </p:nvCxnSpPr>
        <p:spPr>
          <a:xfrm rot="10800000" flipH="1" flipV="1">
            <a:off x="532092" y="4516279"/>
            <a:ext cx="1534886" cy="1138801"/>
          </a:xfrm>
          <a:prstGeom prst="bentConnector4">
            <a:avLst>
              <a:gd name="adj1" fmla="val -14894"/>
              <a:gd name="adj2" fmla="val 8907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1" name="文本框 200">
            <a:extLst>
              <a:ext uri="{FF2B5EF4-FFF2-40B4-BE49-F238E27FC236}">
                <a16:creationId xmlns:a16="http://schemas.microsoft.com/office/drawing/2014/main" id="{11623153-EE02-4A2F-9DC5-5BA30A2EFC09}"/>
              </a:ext>
            </a:extLst>
          </p:cNvPr>
          <p:cNvSpPr txBox="1"/>
          <p:nvPr/>
        </p:nvSpPr>
        <p:spPr>
          <a:xfrm>
            <a:off x="10704975" y="1119021"/>
            <a:ext cx="29206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T</a:t>
            </a:r>
            <a:endParaRPr lang="zh-CN" altLang="en-US" sz="2000" b="1" dirty="0"/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52337926-7C50-4D83-B89E-649C4A677748}"/>
              </a:ext>
            </a:extLst>
          </p:cNvPr>
          <p:cNvSpPr txBox="1"/>
          <p:nvPr/>
        </p:nvSpPr>
        <p:spPr>
          <a:xfrm>
            <a:off x="8732814" y="1717225"/>
            <a:ext cx="30809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F</a:t>
            </a:r>
            <a:endParaRPr lang="zh-CN" altLang="en-US" sz="2000" b="1" dirty="0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1CDDD691-0DDC-4575-9BB6-C27B4C7E9EA9}"/>
              </a:ext>
            </a:extLst>
          </p:cNvPr>
          <p:cNvSpPr txBox="1"/>
          <p:nvPr/>
        </p:nvSpPr>
        <p:spPr>
          <a:xfrm>
            <a:off x="8757890" y="3216860"/>
            <a:ext cx="30809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F</a:t>
            </a:r>
            <a:endParaRPr lang="zh-CN" altLang="en-US" sz="2000" b="1" dirty="0"/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692894D9-7971-4DF0-A056-2ACB64A767D2}"/>
              </a:ext>
            </a:extLst>
          </p:cNvPr>
          <p:cNvSpPr txBox="1"/>
          <p:nvPr/>
        </p:nvSpPr>
        <p:spPr>
          <a:xfrm>
            <a:off x="7342795" y="2582714"/>
            <a:ext cx="29206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T</a:t>
            </a:r>
            <a:endParaRPr lang="zh-CN" altLang="en-US" sz="2000" b="1" dirty="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4BBBBB89-7DB3-4F41-AD51-60D495DCACDE}"/>
              </a:ext>
            </a:extLst>
          </p:cNvPr>
          <p:cNvSpPr txBox="1"/>
          <p:nvPr/>
        </p:nvSpPr>
        <p:spPr>
          <a:xfrm>
            <a:off x="8660234" y="4787464"/>
            <a:ext cx="29206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T</a:t>
            </a:r>
            <a:endParaRPr lang="zh-CN" altLang="en-US" sz="2000" b="1" dirty="0"/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20541D5C-BD56-4E83-8823-0E4E7CFAB777}"/>
              </a:ext>
            </a:extLst>
          </p:cNvPr>
          <p:cNvSpPr txBox="1"/>
          <p:nvPr/>
        </p:nvSpPr>
        <p:spPr>
          <a:xfrm>
            <a:off x="10537801" y="4073957"/>
            <a:ext cx="30809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F</a:t>
            </a:r>
            <a:endParaRPr lang="zh-CN" altLang="en-US" sz="2000" b="1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0FD61F83-A263-4452-9F1D-A21ED0236CA4}"/>
              </a:ext>
            </a:extLst>
          </p:cNvPr>
          <p:cNvSpPr txBox="1"/>
          <p:nvPr/>
        </p:nvSpPr>
        <p:spPr>
          <a:xfrm>
            <a:off x="275147" y="2518044"/>
            <a:ext cx="30809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F</a:t>
            </a:r>
            <a:endParaRPr lang="zh-CN" altLang="en-US" sz="2000" b="1" dirty="0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6C7CEC3-CB92-4DDE-9BA8-24B4CBBAE730}"/>
              </a:ext>
            </a:extLst>
          </p:cNvPr>
          <p:cNvSpPr txBox="1"/>
          <p:nvPr/>
        </p:nvSpPr>
        <p:spPr>
          <a:xfrm>
            <a:off x="1671377" y="3178182"/>
            <a:ext cx="29206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T</a:t>
            </a:r>
            <a:endParaRPr lang="zh-CN" altLang="en-US" sz="2000" b="1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3E3B8168-C3E9-4D9B-A9BB-6760D9AAA2B1}"/>
              </a:ext>
            </a:extLst>
          </p:cNvPr>
          <p:cNvSpPr txBox="1"/>
          <p:nvPr/>
        </p:nvSpPr>
        <p:spPr>
          <a:xfrm>
            <a:off x="1679052" y="4633973"/>
            <a:ext cx="29206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T</a:t>
            </a:r>
            <a:endParaRPr lang="zh-CN" altLang="en-US" sz="2000" b="1" dirty="0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E2D370F5-1FBE-47A8-BF8C-A34F94054D92}"/>
              </a:ext>
            </a:extLst>
          </p:cNvPr>
          <p:cNvSpPr txBox="1"/>
          <p:nvPr/>
        </p:nvSpPr>
        <p:spPr>
          <a:xfrm>
            <a:off x="287916" y="3979878"/>
            <a:ext cx="30809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/>
              <a:t>F</a:t>
            </a:r>
            <a:endParaRPr lang="zh-CN" altLang="en-US" sz="2000" b="1" dirty="0"/>
          </a:p>
        </p:txBody>
      </p:sp>
      <p:sp>
        <p:nvSpPr>
          <p:cNvPr id="212" name="文本占位符 1">
            <a:extLst>
              <a:ext uri="{FF2B5EF4-FFF2-40B4-BE49-F238E27FC236}">
                <a16:creationId xmlns:a16="http://schemas.microsoft.com/office/drawing/2014/main" id="{8B8784B0-03BA-49AE-8C5B-B9F79782B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13" name="文本占位符 2">
            <a:extLst>
              <a:ext uri="{FF2B5EF4-FFF2-40B4-BE49-F238E27FC236}">
                <a16:creationId xmlns:a16="http://schemas.microsoft.com/office/drawing/2014/main" id="{2A9755BB-5FC3-4ACD-8DA2-C690BAB64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14" name="文本占位符 3">
            <a:extLst>
              <a:ext uri="{FF2B5EF4-FFF2-40B4-BE49-F238E27FC236}">
                <a16:creationId xmlns:a16="http://schemas.microsoft.com/office/drawing/2014/main" id="{199322D7-448B-49F5-A2EE-A4AAA5A29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15" name="文本占位符 4">
            <a:extLst>
              <a:ext uri="{FF2B5EF4-FFF2-40B4-BE49-F238E27FC236}">
                <a16:creationId xmlns:a16="http://schemas.microsoft.com/office/drawing/2014/main" id="{50A7F561-8F4C-4862-8B67-DBD96613B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216" name="文本占位符 5">
            <a:extLst>
              <a:ext uri="{FF2B5EF4-FFF2-40B4-BE49-F238E27FC236}">
                <a16:creationId xmlns:a16="http://schemas.microsoft.com/office/drawing/2014/main" id="{C23C8E58-6FF7-40FD-A2A6-BFC98D208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297277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20464" y="1720835"/>
            <a:ext cx="9370516" cy="502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有效存储访问时间（effective memory access time EAT） </a:t>
            </a:r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1144213" y="1751435"/>
            <a:ext cx="4924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</a:t>
            </a:r>
            <a:endParaRPr lang="zh-CN" altLang="en-US" sz="2400" b="1" dirty="0">
              <a:solidFill>
                <a:srgbClr val="11576A"/>
              </a:solidFill>
              <a:latin typeface="Calibri" pitchFamily="34" charset="0"/>
            </a:endParaRP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C0D804CB-8FB9-4D1D-858E-70A32B85613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698722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虚拟页式存储管理的性能</a:t>
            </a:r>
          </a:p>
        </p:txBody>
      </p: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021D078E-52D7-4548-9C07-08A9274EE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7F023EE-B884-4A15-BF13-6DE84D9F1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id="{9B21CAA4-A591-47C4-AD36-BA65DEE86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1" name="文本占位符 4">
            <a:extLst>
              <a:ext uri="{FF2B5EF4-FFF2-40B4-BE49-F238E27FC236}">
                <a16:creationId xmlns:a16="http://schemas.microsoft.com/office/drawing/2014/main" id="{B35977D7-AC51-49D8-BB50-2196C8FC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2625C709-640F-47EA-AAB5-F427EE3F18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378E155-7C19-4768-A14F-74F0677083A4}"/>
              </a:ext>
            </a:extLst>
          </p:cNvPr>
          <p:cNvGrpSpPr/>
          <p:nvPr/>
        </p:nvGrpSpPr>
        <p:grpSpPr>
          <a:xfrm>
            <a:off x="1830050" y="3845164"/>
            <a:ext cx="8769340" cy="502766"/>
            <a:chOff x="1716141" y="4179683"/>
            <a:chExt cx="8769340" cy="502766"/>
          </a:xfrm>
        </p:grpSpPr>
        <p:pic>
          <p:nvPicPr>
            <p:cNvPr id="39" name="图片 38" descr="小点1.png">
              <a:extLst>
                <a:ext uri="{FF2B5EF4-FFF2-40B4-BE49-F238E27FC236}">
                  <a16:creationId xmlns:a16="http://schemas.microsoft.com/office/drawing/2014/main" id="{2787B50B-584F-4158-A5AB-B2D11708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6527" y="4331583"/>
              <a:ext cx="198967" cy="198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388504B4-E1AF-4D07-BF26-80A3A1E36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141" y="4179683"/>
              <a:ext cx="8769340" cy="502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缺页 EAT =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λ + t + e + λ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+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t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4C1574-4748-47D9-809A-95DD6C028422}"/>
              </a:ext>
            </a:extLst>
          </p:cNvPr>
          <p:cNvGrpSpPr/>
          <p:nvPr/>
        </p:nvGrpSpPr>
        <p:grpSpPr>
          <a:xfrm>
            <a:off x="1830436" y="4506516"/>
            <a:ext cx="8776167" cy="502766"/>
            <a:chOff x="1716527" y="4183408"/>
            <a:chExt cx="8776167" cy="502766"/>
          </a:xfrm>
        </p:grpSpPr>
        <p:pic>
          <p:nvPicPr>
            <p:cNvPr id="42" name="图片 41" descr="小点1.png">
              <a:extLst>
                <a:ext uri="{FF2B5EF4-FFF2-40B4-BE49-F238E27FC236}">
                  <a16:creationId xmlns:a16="http://schemas.microsoft.com/office/drawing/2014/main" id="{CC3C56D5-F63C-46E5-B738-29C63B098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6527" y="4331583"/>
              <a:ext cx="198967" cy="198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21C3EDD1-513D-42F9-AFE4-C1B48D4D4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354" y="4183408"/>
              <a:ext cx="8769340" cy="502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换出页被修改 EAT =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λ + t + e + e + λ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+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t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713541B-47FD-4BD4-B72E-C9E1527E905B}"/>
              </a:ext>
            </a:extLst>
          </p:cNvPr>
          <p:cNvGrpSpPr/>
          <p:nvPr/>
        </p:nvGrpSpPr>
        <p:grpSpPr>
          <a:xfrm>
            <a:off x="1829664" y="3192679"/>
            <a:ext cx="8769340" cy="502766"/>
            <a:chOff x="1716141" y="4179683"/>
            <a:chExt cx="8769340" cy="502766"/>
          </a:xfrm>
        </p:grpSpPr>
        <p:pic>
          <p:nvPicPr>
            <p:cNvPr id="48" name="图片 47" descr="小点1.png">
              <a:extLst>
                <a:ext uri="{FF2B5EF4-FFF2-40B4-BE49-F238E27FC236}">
                  <a16:creationId xmlns:a16="http://schemas.microsoft.com/office/drawing/2014/main" id="{61C99F63-E613-43CF-8C42-2FB5A515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6527" y="4331583"/>
              <a:ext cx="198967" cy="198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extBox 7">
              <a:extLst>
                <a:ext uri="{FF2B5EF4-FFF2-40B4-BE49-F238E27FC236}">
                  <a16:creationId xmlns:a16="http://schemas.microsoft.com/office/drawing/2014/main" id="{2B7E739C-4F48-42A3-B9D1-94942DB1B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141" y="4179683"/>
              <a:ext cx="8769340" cy="502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快表没命中 EAT =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λ + t + λ + t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AAAAC145-569E-481F-B683-7AEC27B1A14B}"/>
              </a:ext>
            </a:extLst>
          </p:cNvPr>
          <p:cNvGrpSpPr/>
          <p:nvPr/>
        </p:nvGrpSpPr>
        <p:grpSpPr>
          <a:xfrm>
            <a:off x="1822451" y="2534085"/>
            <a:ext cx="8769340" cy="502766"/>
            <a:chOff x="1716141" y="4179683"/>
            <a:chExt cx="8769340" cy="502766"/>
          </a:xfrm>
        </p:grpSpPr>
        <p:pic>
          <p:nvPicPr>
            <p:cNvPr id="51" name="图片 50" descr="小点1.png">
              <a:extLst>
                <a:ext uri="{FF2B5EF4-FFF2-40B4-BE49-F238E27FC236}">
                  <a16:creationId xmlns:a16="http://schemas.microsoft.com/office/drawing/2014/main" id="{C17C4F96-FD6D-4939-B8E1-C42C29384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6527" y="4331583"/>
              <a:ext cx="198967" cy="198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TextBox 7">
              <a:extLst>
                <a:ext uri="{FF2B5EF4-FFF2-40B4-BE49-F238E27FC236}">
                  <a16:creationId xmlns:a16="http://schemas.microsoft.com/office/drawing/2014/main" id="{5BA1EBC3-33A7-4A44-BE3D-6A99B2206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6141" y="4179683"/>
              <a:ext cx="8769340" cy="502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快表命中 EAT =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λ + t</a:t>
              </a:r>
            </a:p>
          </p:txBody>
        </p:sp>
      </p:grpSp>
      <p:sp>
        <p:nvSpPr>
          <p:cNvPr id="53" name="TextBox 4">
            <a:extLst>
              <a:ext uri="{FF2B5EF4-FFF2-40B4-BE49-F238E27FC236}">
                <a16:creationId xmlns:a16="http://schemas.microsoft.com/office/drawing/2014/main" id="{ED15990B-00C0-42F6-BD72-0D2919A06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451" y="5157457"/>
            <a:ext cx="9370516" cy="1323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命中率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， 缺页率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，修改率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q</a:t>
            </a:r>
          </a:p>
          <a:p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4C4FB4D-5D93-4B1B-A5A0-8D876FA64598}"/>
              </a:ext>
            </a:extLst>
          </p:cNvPr>
          <p:cNvGrpSpPr/>
          <p:nvPr/>
        </p:nvGrpSpPr>
        <p:grpSpPr>
          <a:xfrm>
            <a:off x="620157" y="5978361"/>
            <a:ext cx="10738723" cy="502766"/>
            <a:chOff x="1716527" y="4183408"/>
            <a:chExt cx="10738723" cy="502766"/>
          </a:xfrm>
        </p:grpSpPr>
        <p:pic>
          <p:nvPicPr>
            <p:cNvPr id="55" name="图片 54" descr="小点1.png">
              <a:extLst>
                <a:ext uri="{FF2B5EF4-FFF2-40B4-BE49-F238E27FC236}">
                  <a16:creationId xmlns:a16="http://schemas.microsoft.com/office/drawing/2014/main" id="{32AE3EA2-3A07-472C-970A-B510E8EB5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6527" y="4331583"/>
              <a:ext cx="198967" cy="198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1648F67C-B7E2-416D-9962-F3ECA7151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354" y="4183408"/>
              <a:ext cx="10731896" cy="502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EAT =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λ + a*t + (1-a)*[t + (1-f)*(λ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+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t) + f*(1+q)*(e + λ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+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t)]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733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4213" y="1720835"/>
            <a:ext cx="9846767" cy="1648664"/>
            <a:chOff x="858159" y="928676"/>
            <a:chExt cx="7385075" cy="1236497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1215347" y="928676"/>
              <a:ext cx="7027887" cy="377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有效存储访问时间（effective memory access time EAT） </a:t>
              </a:r>
            </a:p>
          </p:txBody>
        </p:sp>
        <p:sp>
          <p:nvSpPr>
            <p:cNvPr id="6" name="矩形 6"/>
            <p:cNvSpPr>
              <a:spLocks noChangeArrowheads="1"/>
            </p:cNvSpPr>
            <p:nvPr/>
          </p:nvSpPr>
          <p:spPr bwMode="auto">
            <a:xfrm>
              <a:off x="858159" y="951626"/>
              <a:ext cx="369332" cy="346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400" b="1" dirty="0">
                <a:solidFill>
                  <a:srgbClr val="11576A"/>
                </a:solidFill>
                <a:latin typeface="Calibri" pitchFamily="34" charset="0"/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014388" y="1480274"/>
              <a:ext cx="6577005" cy="684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忽略快表，缺页率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p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，修改率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q</a:t>
              </a:r>
            </a:p>
            <a:p>
              <a:pPr lvl="1"/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	EAT =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（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1-p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）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* t + p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*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 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宋体" charset="0"/>
                </a:rPr>
                <a:t>e *(1+q)</a:t>
              </a:r>
            </a:p>
          </p:txBody>
        </p:sp>
        <p:pic>
          <p:nvPicPr>
            <p:cNvPr id="9" name="图片 8" descr="小点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2225" y="160886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2"/>
          <p:cNvGrpSpPr/>
          <p:nvPr/>
        </p:nvGrpSpPr>
        <p:grpSpPr>
          <a:xfrm>
            <a:off x="1722968" y="3881602"/>
            <a:ext cx="9370516" cy="2253027"/>
            <a:chOff x="1292225" y="2158724"/>
            <a:chExt cx="7027887" cy="1689770"/>
          </a:xfrm>
        </p:grpSpPr>
        <p:sp>
          <p:nvSpPr>
            <p:cNvPr id="10" name="TextBox 7"/>
            <p:cNvSpPr txBox="1">
              <a:spLocks noChangeArrowheads="1"/>
            </p:cNvSpPr>
            <p:nvPr/>
          </p:nvSpPr>
          <p:spPr bwMode="auto">
            <a:xfrm>
              <a:off x="1495457" y="2158724"/>
              <a:ext cx="6577005" cy="315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80000"/>
                </a:lnSpc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例子</a:t>
              </a:r>
            </a:p>
          </p:txBody>
        </p:sp>
        <p:pic>
          <p:nvPicPr>
            <p:cNvPr id="11" name="图片 8" descr="小点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92225" y="2211111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7"/>
            <p:cNvSpPr txBox="1">
              <a:spLocks noChangeArrowheads="1"/>
            </p:cNvSpPr>
            <p:nvPr/>
          </p:nvSpPr>
          <p:spPr bwMode="auto">
            <a:xfrm>
              <a:off x="1743107" y="2510488"/>
              <a:ext cx="6577005" cy="290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80000"/>
                </a:lnSpc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访存时间: 10 ns</a:t>
              </a:r>
            </a:p>
          </p:txBody>
        </p:sp>
        <p:pic>
          <p:nvPicPr>
            <p:cNvPr id="13" name="图片 8" descr="小点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9875" y="2562875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7"/>
            <p:cNvSpPr txBox="1">
              <a:spLocks noChangeArrowheads="1"/>
            </p:cNvSpPr>
            <p:nvPr/>
          </p:nvSpPr>
          <p:spPr bwMode="auto">
            <a:xfrm>
              <a:off x="1743107" y="2858816"/>
              <a:ext cx="6577005" cy="290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80000"/>
                </a:lnSpc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磁盘访问时间: 5 ms</a:t>
              </a:r>
            </a:p>
          </p:txBody>
        </p:sp>
        <p:pic>
          <p:nvPicPr>
            <p:cNvPr id="15" name="图片 8" descr="小点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9875" y="2911203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7"/>
            <p:cNvSpPr txBox="1">
              <a:spLocks noChangeArrowheads="1"/>
            </p:cNvSpPr>
            <p:nvPr/>
          </p:nvSpPr>
          <p:spPr bwMode="auto">
            <a:xfrm>
              <a:off x="1743107" y="3199005"/>
              <a:ext cx="6577005" cy="290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80000"/>
                </a:lnSpc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缺页率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7" name="图片 8" descr="小点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9875" y="3251392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7"/>
            <p:cNvSpPr txBox="1">
              <a:spLocks noChangeArrowheads="1"/>
            </p:cNvSpPr>
            <p:nvPr/>
          </p:nvSpPr>
          <p:spPr bwMode="auto">
            <a:xfrm>
              <a:off x="1743107" y="3557645"/>
              <a:ext cx="6577005" cy="290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80000"/>
                </a:lnSpc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页修改概率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q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9" name="图片 8" descr="小点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9875" y="3610032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组合 6"/>
          <p:cNvGrpSpPr/>
          <p:nvPr/>
        </p:nvGrpSpPr>
        <p:grpSpPr>
          <a:xfrm>
            <a:off x="2053167" y="6221442"/>
            <a:ext cx="9040316" cy="387799"/>
            <a:chOff x="1539875" y="3909409"/>
            <a:chExt cx="6780237" cy="290849"/>
          </a:xfrm>
        </p:grpSpPr>
        <p:sp>
          <p:nvSpPr>
            <p:cNvPr id="20" name="TextBox 7"/>
            <p:cNvSpPr txBox="1">
              <a:spLocks noChangeArrowheads="1"/>
            </p:cNvSpPr>
            <p:nvPr/>
          </p:nvSpPr>
          <p:spPr bwMode="auto">
            <a:xfrm>
              <a:off x="1743107" y="3909409"/>
              <a:ext cx="6577005" cy="290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>
                <a:lnSpc>
                  <a:spcPct val="80000"/>
                </a:lnSpc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EAT = 10(1–p) + 5,000,000p(1+q) </a:t>
              </a:r>
            </a:p>
          </p:txBody>
        </p:sp>
        <p:pic>
          <p:nvPicPr>
            <p:cNvPr id="21" name="图片 8" descr="小点1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9875" y="3961796"/>
              <a:ext cx="149225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C0D804CB-8FB9-4D1D-858E-70A32B85613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698722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虚拟页式存储管理的性能</a:t>
            </a:r>
          </a:p>
        </p:txBody>
      </p: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021D078E-52D7-4548-9C07-08A9274EE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7F023EE-B884-4A15-BF13-6DE84D9F1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id="{9B21CAA4-A591-47C4-AD36-BA65DEE86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1" name="文本占位符 4">
            <a:extLst>
              <a:ext uri="{FF2B5EF4-FFF2-40B4-BE49-F238E27FC236}">
                <a16:creationId xmlns:a16="http://schemas.microsoft.com/office/drawing/2014/main" id="{B35977D7-AC51-49D8-BB50-2196C8FC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2625C709-640F-47EA-AAB5-F427EE3F18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C0D804CB-8FB9-4D1D-858E-70A32B85613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101584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2009</a:t>
            </a:r>
            <a:endParaRPr lang="zh-CN" altLang="en-US" dirty="0"/>
          </a:p>
        </p:txBody>
      </p: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021D078E-52D7-4548-9C07-08A9274EE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7F023EE-B884-4A15-BF13-6DE84D9F1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id="{9B21CAA4-A591-47C4-AD36-BA65DEE86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1" name="文本占位符 4">
            <a:extLst>
              <a:ext uri="{FF2B5EF4-FFF2-40B4-BE49-F238E27FC236}">
                <a16:creationId xmlns:a16="http://schemas.microsoft.com/office/drawing/2014/main" id="{B35977D7-AC51-49D8-BB50-2196C8FC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2625C709-640F-47EA-AAB5-F427EE3F18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C4D44E-F818-4460-B04B-ECDE42F3D2EB}"/>
              </a:ext>
            </a:extLst>
          </p:cNvPr>
          <p:cNvSpPr txBox="1"/>
          <p:nvPr/>
        </p:nvSpPr>
        <p:spPr>
          <a:xfrm>
            <a:off x="52896" y="1630060"/>
            <a:ext cx="650210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请求分页管理系统中，假设某进程的页表内容见下表</a:t>
            </a:r>
            <a:r>
              <a:rPr lang="en-US" altLang="zh-CN" sz="2000" b="1" dirty="0"/>
              <a:t>.</a:t>
            </a:r>
            <a:endParaRPr lang="zh-CN" altLang="en-US" sz="20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22C7F8-618A-4C92-A20A-A80CCCC198FB}"/>
              </a:ext>
            </a:extLst>
          </p:cNvPr>
          <p:cNvSpPr txBox="1"/>
          <p:nvPr/>
        </p:nvSpPr>
        <p:spPr>
          <a:xfrm>
            <a:off x="282322" y="2219933"/>
            <a:ext cx="12181347" cy="4612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页面大小为4KB，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一次内存的访问时间是100ns，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一次快表(TLB)的访问时间是10ns，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处理一次缺页的平均时间10</a:t>
            </a:r>
            <a:r>
              <a:rPr lang="en-US" altLang="zh-CN" b="1" baseline="30000" dirty="0"/>
              <a:t>8</a:t>
            </a:r>
            <a:r>
              <a:rPr lang="zh-CN" altLang="en-US" b="1" dirty="0"/>
              <a:t>ns(已含更新 TLB和页表的时间)，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为进程分配</a:t>
            </a:r>
            <a:r>
              <a:rPr lang="en-US" altLang="zh-CN" b="1" dirty="0"/>
              <a:t>2</a:t>
            </a:r>
            <a:r>
              <a:rPr lang="zh-CN" altLang="en-US" b="1" dirty="0"/>
              <a:t>块物理内存，淘汰最长时间没有被使用的页面。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假设</a:t>
            </a:r>
            <a:r>
              <a:rPr lang="en-US" altLang="zh-CN" b="1" dirty="0"/>
              <a:t>	</a:t>
            </a:r>
            <a:r>
              <a:rPr lang="zh-CN" altLang="en-US" b="1" dirty="0"/>
              <a:t>① TLB初始为空;</a:t>
            </a:r>
            <a:r>
              <a:rPr lang="en-US" altLang="zh-CN" b="1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	</a:t>
            </a:r>
            <a:r>
              <a:rPr lang="zh-CN" altLang="en-US" b="1" dirty="0"/>
              <a:t>② 地址转换时先访问 TLB,若</a:t>
            </a:r>
            <a:r>
              <a:rPr lang="en-US" altLang="zh-CN" b="1" dirty="0"/>
              <a:t>TLB</a:t>
            </a:r>
            <a:r>
              <a:rPr lang="zh-CN" altLang="en-US" b="1" dirty="0"/>
              <a:t>未命中，再访问页表</a:t>
            </a:r>
            <a:r>
              <a:rPr lang="en-US" altLang="zh-CN" b="1" dirty="0"/>
              <a:t>(</a:t>
            </a:r>
            <a:r>
              <a:rPr lang="zh-CN" altLang="en-US" b="1" dirty="0"/>
              <a:t>忽略访问页表之后的</a:t>
            </a:r>
            <a:r>
              <a:rPr lang="en-US" altLang="zh-CN" b="1" dirty="0"/>
              <a:t>TLB</a:t>
            </a:r>
            <a:r>
              <a:rPr lang="zh-CN" altLang="en-US" b="1" dirty="0"/>
              <a:t>更新时间</a:t>
            </a:r>
            <a:r>
              <a:rPr lang="en-US" altLang="zh-CN" b="1" dirty="0"/>
              <a:t>);	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	③ </a:t>
            </a:r>
            <a:r>
              <a:rPr lang="zh-CN" altLang="en-US" b="1" dirty="0"/>
              <a:t>有效位为</a:t>
            </a:r>
            <a:r>
              <a:rPr lang="en-US" altLang="zh-CN" b="1" dirty="0"/>
              <a:t>0</a:t>
            </a:r>
            <a:r>
              <a:rPr lang="zh-CN" altLang="en-US" b="1" dirty="0"/>
              <a:t>表示页面不在内存，产生缺页中断，缺页中断处理后，返回到产生缺页中断的指令处重新执行。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</a:t>
            </a:r>
            <a:r>
              <a:rPr lang="zh-CN" altLang="en-US" b="1" dirty="0"/>
              <a:t>设有虚地址访问序列</a:t>
            </a:r>
            <a:r>
              <a:rPr lang="en-US" altLang="zh-CN" b="1" dirty="0"/>
              <a:t>2362H</a:t>
            </a:r>
            <a:r>
              <a:rPr lang="zh-CN" altLang="en-US" b="1" dirty="0"/>
              <a:t>、</a:t>
            </a:r>
            <a:r>
              <a:rPr lang="en-US" altLang="zh-CN" b="1" dirty="0"/>
              <a:t>1565H</a:t>
            </a:r>
            <a:r>
              <a:rPr lang="zh-CN" altLang="en-US" b="1" dirty="0"/>
              <a:t>、</a:t>
            </a:r>
            <a:r>
              <a:rPr lang="en-US" altLang="zh-CN" b="1" dirty="0"/>
              <a:t>25A5H,</a:t>
            </a:r>
            <a:r>
              <a:rPr lang="zh-CN" altLang="en-US" b="1" dirty="0"/>
              <a:t>请问</a:t>
            </a:r>
            <a:r>
              <a:rPr lang="en-US" altLang="zh-CN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	1)  </a:t>
            </a:r>
            <a:r>
              <a:rPr lang="zh-CN" altLang="en-US" b="1" dirty="0"/>
              <a:t>依次访问上述三个虚拟地址，各需多少时间</a:t>
            </a:r>
            <a:r>
              <a:rPr lang="en-US" altLang="zh-CN" b="1" dirty="0"/>
              <a:t>?</a:t>
            </a:r>
            <a:r>
              <a:rPr lang="zh-CN" altLang="en-US" b="1" dirty="0"/>
              <a:t>给出计算过程。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2</a:t>
            </a:r>
            <a:r>
              <a:rPr lang="zh-CN" altLang="en-US" b="1" dirty="0"/>
              <a:t>）基于上述访问序列，虚地址</a:t>
            </a:r>
            <a:r>
              <a:rPr lang="en-US" altLang="zh-CN" b="1" dirty="0"/>
              <a:t>1565H</a:t>
            </a:r>
            <a:r>
              <a:rPr lang="zh-CN" altLang="en-US" b="1" dirty="0"/>
              <a:t>的物理地址是多少</a:t>
            </a:r>
            <a:r>
              <a:rPr lang="en-US" altLang="zh-CN" b="1" dirty="0"/>
              <a:t>?</a:t>
            </a:r>
            <a:r>
              <a:rPr lang="zh-CN" altLang="en-US" b="1" dirty="0"/>
              <a:t>请说明理由。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4E70430-C29C-4944-8C81-E5F3FB84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392" y="646454"/>
            <a:ext cx="5164969" cy="17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3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5D4137-B261-4CB4-AD1B-E3716D4B8E90}"/>
              </a:ext>
            </a:extLst>
          </p:cNvPr>
          <p:cNvSpPr txBox="1"/>
          <p:nvPr/>
        </p:nvSpPr>
        <p:spPr>
          <a:xfrm>
            <a:off x="4954025" y="3903131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下一章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68DB53-709C-4F99-B4F2-84178504F757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726FB8-ACC0-4F67-9A12-15EB233C359E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311BE58-468C-48EC-8F40-28EDE8F0A396}"/>
              </a:ext>
            </a:extLst>
          </p:cNvPr>
          <p:cNvCxnSpPr>
            <a:cxnSpLocks/>
          </p:cNvCxnSpPr>
          <p:nvPr/>
        </p:nvCxnSpPr>
        <p:spPr>
          <a:xfrm>
            <a:off x="4344083" y="4878699"/>
            <a:ext cx="34100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0FAF5C6-BCF5-4711-9314-2CC6E32718BB}"/>
              </a:ext>
            </a:extLst>
          </p:cNvPr>
          <p:cNvSpPr txBox="1"/>
          <p:nvPr/>
        </p:nvSpPr>
        <p:spPr>
          <a:xfrm>
            <a:off x="4313889" y="5050344"/>
            <a:ext cx="354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文件管理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 内存管理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虚拟内存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54D9B73-95CB-44A4-A91F-71B681BFAAC1}"/>
              </a:ext>
            </a:extLst>
          </p:cNvPr>
          <p:cNvSpPr/>
          <p:nvPr/>
        </p:nvSpPr>
        <p:spPr>
          <a:xfrm>
            <a:off x="7619550" y="745208"/>
            <a:ext cx="4219253" cy="5625670"/>
          </a:xfrm>
          <a:prstGeom prst="rect">
            <a:avLst/>
          </a:prstGeom>
          <a:blipFill>
            <a:blip r:embed="rId2"/>
            <a:srcRect/>
            <a:stretch>
              <a:fillRect l="-76381" t="1" r="-76381" b="-55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D82C19-A360-4BE6-90FF-69A62D7939CF}"/>
              </a:ext>
            </a:extLst>
          </p:cNvPr>
          <p:cNvGrpSpPr/>
          <p:nvPr/>
        </p:nvGrpSpPr>
        <p:grpSpPr>
          <a:xfrm>
            <a:off x="2025660" y="1169006"/>
            <a:ext cx="2430794" cy="1113917"/>
            <a:chOff x="295435" y="914533"/>
            <a:chExt cx="2430794" cy="111391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2AAA573-50BD-4E26-B0FB-6AF877129D6B}"/>
                </a:ext>
              </a:extLst>
            </p:cNvPr>
            <p:cNvGrpSpPr/>
            <p:nvPr/>
          </p:nvGrpSpPr>
          <p:grpSpPr>
            <a:xfrm>
              <a:off x="295435" y="914533"/>
              <a:ext cx="809837" cy="1113917"/>
              <a:chOff x="611284" y="1140951"/>
              <a:chExt cx="809837" cy="1113917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2A8949-4A06-4F9E-8383-471E1E7ED920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9674F42-B441-49B1-BBCA-9FDD52480D59}"/>
                  </a:ext>
                </a:extLst>
              </p:cNvPr>
              <p:cNvGrpSpPr/>
              <p:nvPr/>
            </p:nvGrpSpPr>
            <p:grpSpPr>
              <a:xfrm rot="11641273">
                <a:off x="1113869" y="1140951"/>
                <a:ext cx="246536" cy="1113917"/>
                <a:chOff x="258722" y="976700"/>
                <a:chExt cx="1125739" cy="5086397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2D1A694E-ECE4-4D33-846B-DC34C80DB5DE}"/>
                    </a:ext>
                  </a:extLst>
                </p:cNvPr>
                <p:cNvCxnSpPr/>
                <p:nvPr/>
              </p:nvCxnSpPr>
              <p:spPr>
                <a:xfrm flipH="1">
                  <a:off x="334590" y="2007563"/>
                  <a:ext cx="1049871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A5A75DC-A842-4F39-A6EC-2325F46EF141}"/>
                    </a:ext>
                  </a:extLst>
                </p:cNvPr>
                <p:cNvSpPr/>
                <p:nvPr/>
              </p:nvSpPr>
              <p:spPr>
                <a:xfrm rot="865294">
                  <a:off x="258722" y="976700"/>
                  <a:ext cx="719666" cy="50725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2249318-FC6B-45A8-A261-F5F2AD57D4DF}"/>
                </a:ext>
              </a:extLst>
            </p:cNvPr>
            <p:cNvSpPr/>
            <p:nvPr/>
          </p:nvSpPr>
          <p:spPr>
            <a:xfrm>
              <a:off x="1105272" y="1066672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需求背景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84BF313-46A4-4E07-9C9F-4940CDDDD603}"/>
              </a:ext>
            </a:extLst>
          </p:cNvPr>
          <p:cNvGrpSpPr/>
          <p:nvPr/>
        </p:nvGrpSpPr>
        <p:grpSpPr>
          <a:xfrm>
            <a:off x="2025660" y="2427464"/>
            <a:ext cx="2668605" cy="1135271"/>
            <a:chOff x="295435" y="2368662"/>
            <a:chExt cx="2668605" cy="113527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F505D1F-8553-4802-A9F5-988877FF57CD}"/>
                </a:ext>
              </a:extLst>
            </p:cNvPr>
            <p:cNvGrpSpPr/>
            <p:nvPr/>
          </p:nvGrpSpPr>
          <p:grpSpPr>
            <a:xfrm>
              <a:off x="295435" y="2368662"/>
              <a:ext cx="912799" cy="1135271"/>
              <a:chOff x="611284" y="1161081"/>
              <a:chExt cx="912799" cy="1135271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4D25F1-C218-4001-97B5-60EE0F4FDA5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7D5C4428-1FED-47D4-94F9-921657792A53}"/>
                  </a:ext>
                </a:extLst>
              </p:cNvPr>
              <p:cNvGrpSpPr/>
              <p:nvPr/>
            </p:nvGrpSpPr>
            <p:grpSpPr>
              <a:xfrm rot="11641273">
                <a:off x="1108766" y="1161081"/>
                <a:ext cx="415317" cy="1135271"/>
                <a:chOff x="-511972" y="879186"/>
                <a:chExt cx="1896439" cy="5183899"/>
              </a:xfrm>
            </p:grpSpPr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C4AF8121-2139-48B5-8BE2-33E25BAB9A15}"/>
                    </a:ext>
                  </a:extLst>
                </p:cNvPr>
                <p:cNvCxnSpPr/>
                <p:nvPr/>
              </p:nvCxnSpPr>
              <p:spPr>
                <a:xfrm flipH="1">
                  <a:off x="334598" y="2007551"/>
                  <a:ext cx="1049869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723C1BE-929C-4CD0-9C5C-07694CAB218F}"/>
                    </a:ext>
                  </a:extLst>
                </p:cNvPr>
                <p:cNvSpPr/>
                <p:nvPr/>
              </p:nvSpPr>
              <p:spPr>
                <a:xfrm rot="865294">
                  <a:off x="-511972" y="879186"/>
                  <a:ext cx="1502695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4274AE6-A206-4C40-A9A7-8A96C9DDB924}"/>
                </a:ext>
              </a:extLst>
            </p:cNvPr>
            <p:cNvSpPr/>
            <p:nvPr/>
          </p:nvSpPr>
          <p:spPr>
            <a:xfrm>
              <a:off x="1099427" y="2495710"/>
              <a:ext cx="1864613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覆盖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&amp;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交换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31D01E-2ABB-458C-83CF-5EB6F3C2B0E1}"/>
              </a:ext>
            </a:extLst>
          </p:cNvPr>
          <p:cNvGrpSpPr/>
          <p:nvPr/>
        </p:nvGrpSpPr>
        <p:grpSpPr>
          <a:xfrm>
            <a:off x="2025660" y="3707276"/>
            <a:ext cx="2784021" cy="1113914"/>
            <a:chOff x="295435" y="3782535"/>
            <a:chExt cx="2784021" cy="111391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008430E-7FC5-49A9-AFF1-57B6099812BA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1926ECF-665E-4ECE-BEEC-A6A67D277445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857F9C8-5630-4B07-AD3A-B95A9B3695EA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DFC066E9-F3BE-4FA3-8797-1CA0AC1A0A65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B1BF7AA-BB17-47B3-AEA5-F75AC5BC933F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F0D837D-37DB-43E7-AFCD-14382A1BB1E8}"/>
                </a:ext>
              </a:extLst>
            </p:cNvPr>
            <p:cNvSpPr/>
            <p:nvPr/>
          </p:nvSpPr>
          <p:spPr>
            <a:xfrm>
              <a:off x="1099427" y="3907479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局部性原理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7E84F95-0AC6-41D1-BB6E-2A25617DC254}"/>
              </a:ext>
            </a:extLst>
          </p:cNvPr>
          <p:cNvGrpSpPr/>
          <p:nvPr/>
        </p:nvGrpSpPr>
        <p:grpSpPr>
          <a:xfrm>
            <a:off x="2025660" y="4965731"/>
            <a:ext cx="3143094" cy="1113914"/>
            <a:chOff x="295435" y="3782535"/>
            <a:chExt cx="3143094" cy="1113914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5734D63-0EE1-4564-939F-FB03C8321389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46546B8-6F08-4CF6-8136-8F005FFC2CE3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69D4F17A-7767-4D9B-8D5E-E4C0F7271E4C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EE4FF3E8-EF23-469C-99BA-6BAC5FA64166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F0C7CD30-3688-4C4F-B3B4-40D86A7008FB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BFCCEBB-0695-4DAF-A57C-C86E011DA3BA}"/>
                </a:ext>
              </a:extLst>
            </p:cNvPr>
            <p:cNvSpPr/>
            <p:nvPr/>
          </p:nvSpPr>
          <p:spPr>
            <a:xfrm>
              <a:off x="1099427" y="3907479"/>
              <a:ext cx="2339102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虚拟页式存储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233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698722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传统存储管理方式的特征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2BB5CA-2755-4C59-86EF-AECB6599E813}"/>
              </a:ext>
            </a:extLst>
          </p:cNvPr>
          <p:cNvSpPr txBox="1"/>
          <p:nvPr/>
        </p:nvSpPr>
        <p:spPr>
          <a:xfrm>
            <a:off x="1133856" y="1940768"/>
            <a:ext cx="8533105" cy="3898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一次性：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进程必须一次性全部转入内存后，方能开始运行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进程很大不能全部转入内存，导致进程无法运行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进程量很大的情况只能少数进程先运行，降低并行性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驻留性：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进程装入内存，就驻留在内存中，直至运行结束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被阻塞进程，可能长期处于等待状态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3864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增长迅速的存储需求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B18AD776-A174-42E4-8E2F-301BB9D8F3CA}"/>
              </a:ext>
            </a:extLst>
          </p:cNvPr>
          <p:cNvSpPr txBox="1"/>
          <p:nvPr/>
        </p:nvSpPr>
        <p:spPr>
          <a:xfrm>
            <a:off x="4165850" y="1519314"/>
            <a:ext cx="38576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latin typeface="微软雅黑" pitchFamily="34" charset="-122"/>
                <a:ea typeface="微软雅黑" pitchFamily="34" charset="-122"/>
                <a:sym typeface="MS PGothic" charset="0"/>
              </a:rPr>
              <a:t>电脑游戏为例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ABC6982-008D-495A-877B-F15B75934A6F}"/>
              </a:ext>
            </a:extLst>
          </p:cNvPr>
          <p:cNvGrpSpPr/>
          <p:nvPr/>
        </p:nvGrpSpPr>
        <p:grpSpPr>
          <a:xfrm>
            <a:off x="1239765" y="2209596"/>
            <a:ext cx="1787538" cy="1143802"/>
            <a:chOff x="928662" y="1285866"/>
            <a:chExt cx="1787538" cy="114380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EE21C1C-B79B-44AC-A629-A2AE8BBD493B}"/>
                </a:ext>
              </a:extLst>
            </p:cNvPr>
            <p:cNvSpPr/>
            <p:nvPr/>
          </p:nvSpPr>
          <p:spPr>
            <a:xfrm>
              <a:off x="928662" y="1285866"/>
              <a:ext cx="1784362" cy="571504"/>
            </a:xfrm>
            <a:prstGeom prst="rect">
              <a:avLst/>
            </a:prstGeom>
            <a:noFill/>
            <a:ln w="28575">
              <a:solidFill>
                <a:srgbClr val="007C8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22B4779-7E39-4986-B0DA-9ECEDC2E7DD1}"/>
                </a:ext>
              </a:extLst>
            </p:cNvPr>
            <p:cNvCxnSpPr/>
            <p:nvPr/>
          </p:nvCxnSpPr>
          <p:spPr>
            <a:xfrm rot="5400000">
              <a:off x="1500166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D18349C-9A03-4EEA-B3B7-4015C9F2F705}"/>
                </a:ext>
              </a:extLst>
            </p:cNvPr>
            <p:cNvCxnSpPr/>
            <p:nvPr/>
          </p:nvCxnSpPr>
          <p:spPr>
            <a:xfrm rot="5400000">
              <a:off x="2429654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42322F7-1D10-4351-95B9-18AAA72617B0}"/>
                </a:ext>
              </a:extLst>
            </p:cNvPr>
            <p:cNvSpPr/>
            <p:nvPr/>
          </p:nvSpPr>
          <p:spPr>
            <a:xfrm>
              <a:off x="928662" y="1857370"/>
              <a:ext cx="1785155" cy="571504"/>
            </a:xfrm>
            <a:prstGeom prst="rect">
              <a:avLst/>
            </a:prstGeom>
            <a:gradFill>
              <a:gsLst>
                <a:gs pos="0">
                  <a:srgbClr val="A6A6A6"/>
                </a:gs>
                <a:gs pos="80000">
                  <a:srgbClr val="D9D9D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007C8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97BA956-C57D-4B1D-9C96-3457C6D665C4}"/>
                </a:ext>
              </a:extLst>
            </p:cNvPr>
            <p:cNvCxnSpPr/>
            <p:nvPr/>
          </p:nvCxnSpPr>
          <p:spPr>
            <a:xfrm rot="5400000">
              <a:off x="1500166" y="2143122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83AC28C-A45E-4337-B573-8A8783755FDB}"/>
                </a:ext>
              </a:extLst>
            </p:cNvPr>
            <p:cNvCxnSpPr/>
            <p:nvPr/>
          </p:nvCxnSpPr>
          <p:spPr>
            <a:xfrm rot="5400000">
              <a:off x="2429654" y="2143122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30">
              <a:extLst>
                <a:ext uri="{FF2B5EF4-FFF2-40B4-BE49-F238E27FC236}">
                  <a16:creationId xmlns:a16="http://schemas.microsoft.com/office/drawing/2014/main" id="{5D442DAF-54D7-4216-89F4-C4CD13CD3D36}"/>
                </a:ext>
              </a:extLst>
            </p:cNvPr>
            <p:cNvSpPr txBox="1"/>
            <p:nvPr/>
          </p:nvSpPr>
          <p:spPr>
            <a:xfrm>
              <a:off x="928662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一代</a:t>
              </a:r>
            </a:p>
          </p:txBody>
        </p:sp>
        <p:sp>
          <p:nvSpPr>
            <p:cNvPr id="21" name="TextBox 31">
              <a:extLst>
                <a:ext uri="{FF2B5EF4-FFF2-40B4-BE49-F238E27FC236}">
                  <a16:creationId xmlns:a16="http://schemas.microsoft.com/office/drawing/2014/main" id="{453BE864-2409-4A43-8A1A-2BED34E28BEF}"/>
                </a:ext>
              </a:extLst>
            </p:cNvPr>
            <p:cNvSpPr txBox="1"/>
            <p:nvPr/>
          </p:nvSpPr>
          <p:spPr>
            <a:xfrm>
              <a:off x="1857356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二代</a:t>
              </a:r>
            </a:p>
          </p:txBody>
        </p:sp>
        <p:sp>
          <p:nvSpPr>
            <p:cNvPr id="22" name="TextBox 39">
              <a:extLst>
                <a:ext uri="{FF2B5EF4-FFF2-40B4-BE49-F238E27FC236}">
                  <a16:creationId xmlns:a16="http://schemas.microsoft.com/office/drawing/2014/main" id="{424FCC6E-0AA7-4080-8A22-34B4CE522C20}"/>
                </a:ext>
              </a:extLst>
            </p:cNvPr>
            <p:cNvSpPr txBox="1"/>
            <p:nvPr/>
          </p:nvSpPr>
          <p:spPr>
            <a:xfrm>
              <a:off x="928662" y="192801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437K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F0048D50-2A8E-442A-9C78-76B54EDF83FD}"/>
                </a:ext>
              </a:extLst>
            </p:cNvPr>
            <p:cNvSpPr txBox="1"/>
            <p:nvPr/>
          </p:nvSpPr>
          <p:spPr>
            <a:xfrm>
              <a:off x="1857356" y="192801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883K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TextBox 48">
            <a:extLst>
              <a:ext uri="{FF2B5EF4-FFF2-40B4-BE49-F238E27FC236}">
                <a16:creationId xmlns:a16="http://schemas.microsoft.com/office/drawing/2014/main" id="{F9CB680B-8E48-4E95-AF32-6967C329FB4D}"/>
              </a:ext>
            </a:extLst>
          </p:cNvPr>
          <p:cNvSpPr txBox="1"/>
          <p:nvPr/>
        </p:nvSpPr>
        <p:spPr>
          <a:xfrm>
            <a:off x="1791793" y="6153042"/>
            <a:ext cx="8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-100" dirty="0">
                <a:latin typeface="微软雅黑" pitchFamily="34" charset="-122"/>
                <a:ea typeface="微软雅黑" pitchFamily="34" charset="-122"/>
                <a:sym typeface="MS PGothic" charset="0"/>
              </a:rPr>
              <a:t>程序规模的增长速度</a:t>
            </a:r>
            <a:r>
              <a:rPr lang="zh-CN" altLang="en-US" sz="2400" b="1" spc="-1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远远大于</a:t>
            </a:r>
            <a:r>
              <a:rPr lang="zh-CN" altLang="en-US" sz="2400" b="1" spc="-100" dirty="0">
                <a:latin typeface="微软雅黑" pitchFamily="34" charset="-122"/>
                <a:ea typeface="微软雅黑" pitchFamily="34" charset="-122"/>
                <a:sym typeface="MS PGothic" charset="0"/>
              </a:rPr>
              <a:t>存储器容量的增长速度</a:t>
            </a:r>
            <a:endParaRPr lang="zh-CN" altLang="en-US" sz="2400" b="1" spc="-1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F13A06A-48CC-4A6F-A542-86A5B688CE70}"/>
              </a:ext>
            </a:extLst>
          </p:cNvPr>
          <p:cNvGrpSpPr/>
          <p:nvPr/>
        </p:nvGrpSpPr>
        <p:grpSpPr>
          <a:xfrm>
            <a:off x="3025715" y="2210390"/>
            <a:ext cx="2644000" cy="1143008"/>
            <a:chOff x="2714612" y="1286660"/>
            <a:chExt cx="2644000" cy="1143008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542EC9F-FF97-44D7-8EBD-3E6E92A4B154}"/>
                </a:ext>
              </a:extLst>
            </p:cNvPr>
            <p:cNvCxnSpPr/>
            <p:nvPr/>
          </p:nvCxnSpPr>
          <p:spPr>
            <a:xfrm rot="5400000">
              <a:off x="3286116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700739B-9890-434E-B7B7-EAACD7A4B03B}"/>
                </a:ext>
              </a:extLst>
            </p:cNvPr>
            <p:cNvCxnSpPr/>
            <p:nvPr/>
          </p:nvCxnSpPr>
          <p:spPr>
            <a:xfrm rot="5400000">
              <a:off x="4215604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FEB3136-2421-415D-8229-0785E6E1637B}"/>
                </a:ext>
              </a:extLst>
            </p:cNvPr>
            <p:cNvCxnSpPr/>
            <p:nvPr/>
          </p:nvCxnSpPr>
          <p:spPr>
            <a:xfrm rot="5400000">
              <a:off x="5072066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F1998A2-A7E0-4B6A-B21E-11768C33E8B0}"/>
                </a:ext>
              </a:extLst>
            </p:cNvPr>
            <p:cNvCxnSpPr/>
            <p:nvPr/>
          </p:nvCxnSpPr>
          <p:spPr>
            <a:xfrm rot="5400000">
              <a:off x="3286116" y="2143122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A54220B-3F32-42CC-90B8-B2E3AF2C2748}"/>
                </a:ext>
              </a:extLst>
            </p:cNvPr>
            <p:cNvCxnSpPr/>
            <p:nvPr/>
          </p:nvCxnSpPr>
          <p:spPr>
            <a:xfrm rot="5400000">
              <a:off x="4215604" y="2143122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36F9300-56B6-4B6E-9A1C-301D5CE6C35B}"/>
                </a:ext>
              </a:extLst>
            </p:cNvPr>
            <p:cNvCxnSpPr/>
            <p:nvPr/>
          </p:nvCxnSpPr>
          <p:spPr>
            <a:xfrm rot="5400000">
              <a:off x="5072066" y="2143122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42FFDE3A-E235-46E1-BD80-63CD916E64A5}"/>
                </a:ext>
              </a:extLst>
            </p:cNvPr>
            <p:cNvSpPr txBox="1"/>
            <p:nvPr/>
          </p:nvSpPr>
          <p:spPr>
            <a:xfrm>
              <a:off x="2714612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三代</a:t>
              </a:r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D039AA84-C1F8-4238-8A9D-6D3EDF900E4C}"/>
                </a:ext>
              </a:extLst>
            </p:cNvPr>
            <p:cNvSpPr txBox="1"/>
            <p:nvPr/>
          </p:nvSpPr>
          <p:spPr>
            <a:xfrm>
              <a:off x="3571868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四代</a:t>
              </a:r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B8892EC9-C883-4325-BA3E-17AB3CB6AFB7}"/>
                </a:ext>
              </a:extLst>
            </p:cNvPr>
            <p:cNvSpPr txBox="1"/>
            <p:nvPr/>
          </p:nvSpPr>
          <p:spPr>
            <a:xfrm>
              <a:off x="4500562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五代</a:t>
              </a:r>
            </a:p>
          </p:txBody>
        </p:sp>
        <p:sp>
          <p:nvSpPr>
            <p:cNvPr id="35" name="TextBox 41">
              <a:extLst>
                <a:ext uri="{FF2B5EF4-FFF2-40B4-BE49-F238E27FC236}">
                  <a16:creationId xmlns:a16="http://schemas.microsoft.com/office/drawing/2014/main" id="{A610F5E2-36F0-4DC5-9E56-30170147B34F}"/>
                </a:ext>
              </a:extLst>
            </p:cNvPr>
            <p:cNvSpPr txBox="1"/>
            <p:nvPr/>
          </p:nvSpPr>
          <p:spPr>
            <a:xfrm>
              <a:off x="2714612" y="192801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1.9M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42">
              <a:extLst>
                <a:ext uri="{FF2B5EF4-FFF2-40B4-BE49-F238E27FC236}">
                  <a16:creationId xmlns:a16="http://schemas.microsoft.com/office/drawing/2014/main" id="{D0D7464E-C170-4593-B389-ECCA9C5A2788}"/>
                </a:ext>
              </a:extLst>
            </p:cNvPr>
            <p:cNvSpPr txBox="1"/>
            <p:nvPr/>
          </p:nvSpPr>
          <p:spPr>
            <a:xfrm>
              <a:off x="3571868" y="192801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6M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43">
              <a:extLst>
                <a:ext uri="{FF2B5EF4-FFF2-40B4-BE49-F238E27FC236}">
                  <a16:creationId xmlns:a16="http://schemas.microsoft.com/office/drawing/2014/main" id="{23299C53-64A9-42AE-A954-EC157A57A3DD}"/>
                </a:ext>
              </a:extLst>
            </p:cNvPr>
            <p:cNvSpPr txBox="1"/>
            <p:nvPr/>
          </p:nvSpPr>
          <p:spPr>
            <a:xfrm>
              <a:off x="4500562" y="192801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6.3M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A96F82F-0FC0-4ABF-83CF-3C9FE0A6F80F}"/>
                </a:ext>
              </a:extLst>
            </p:cNvPr>
            <p:cNvSpPr/>
            <p:nvPr/>
          </p:nvSpPr>
          <p:spPr>
            <a:xfrm>
              <a:off x="2717716" y="1287718"/>
              <a:ext cx="2638514" cy="571504"/>
            </a:xfrm>
            <a:prstGeom prst="rect">
              <a:avLst/>
            </a:prstGeom>
            <a:noFill/>
            <a:ln w="28575">
              <a:solidFill>
                <a:srgbClr val="007C8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2C7DEB-7E59-4585-869A-646AC3EF5278}"/>
                </a:ext>
              </a:extLst>
            </p:cNvPr>
            <p:cNvSpPr/>
            <p:nvPr/>
          </p:nvSpPr>
          <p:spPr>
            <a:xfrm>
              <a:off x="2717716" y="1853402"/>
              <a:ext cx="2638514" cy="571504"/>
            </a:xfrm>
            <a:prstGeom prst="rect">
              <a:avLst/>
            </a:prstGeom>
            <a:noFill/>
            <a:ln w="28575">
              <a:solidFill>
                <a:srgbClr val="007C8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3093FF1-8C25-4019-88C7-C6500ABB96E4}"/>
              </a:ext>
            </a:extLst>
          </p:cNvPr>
          <p:cNvGrpSpPr/>
          <p:nvPr/>
        </p:nvGrpSpPr>
        <p:grpSpPr>
          <a:xfrm>
            <a:off x="5667333" y="2210390"/>
            <a:ext cx="2924134" cy="1143008"/>
            <a:chOff x="5356230" y="1286660"/>
            <a:chExt cx="2924134" cy="1143008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7B08510-C1F1-4CA9-8837-455E83FD1390}"/>
                </a:ext>
              </a:extLst>
            </p:cNvPr>
            <p:cNvCxnSpPr/>
            <p:nvPr/>
          </p:nvCxnSpPr>
          <p:spPr>
            <a:xfrm rot="5400000">
              <a:off x="6001554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139FC2F-A970-43CC-B0B3-C7B5989BA587}"/>
                </a:ext>
              </a:extLst>
            </p:cNvPr>
            <p:cNvCxnSpPr/>
            <p:nvPr/>
          </p:nvCxnSpPr>
          <p:spPr>
            <a:xfrm rot="5400000">
              <a:off x="6930248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196A6A95-1351-40EB-89F1-5BB494751157}"/>
                </a:ext>
              </a:extLst>
            </p:cNvPr>
            <p:cNvCxnSpPr/>
            <p:nvPr/>
          </p:nvCxnSpPr>
          <p:spPr>
            <a:xfrm rot="5400000">
              <a:off x="6001554" y="2143122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21A41D1-BD56-44E5-A6FE-AF0070E1CA0F}"/>
                </a:ext>
              </a:extLst>
            </p:cNvPr>
            <p:cNvCxnSpPr/>
            <p:nvPr/>
          </p:nvCxnSpPr>
          <p:spPr>
            <a:xfrm rot="5400000">
              <a:off x="6930248" y="2143122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B9CED70A-CE7A-4018-9E00-42DABA2528F8}"/>
                </a:ext>
              </a:extLst>
            </p:cNvPr>
            <p:cNvSpPr txBox="1"/>
            <p:nvPr/>
          </p:nvSpPr>
          <p:spPr>
            <a:xfrm>
              <a:off x="5395918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六代</a:t>
              </a:r>
            </a:p>
          </p:txBody>
        </p:sp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260EBF1C-0522-445A-8B63-C0F90B7A278C}"/>
                </a:ext>
              </a:extLst>
            </p:cNvPr>
            <p:cNvSpPr txBox="1"/>
            <p:nvPr/>
          </p:nvSpPr>
          <p:spPr>
            <a:xfrm>
              <a:off x="6286512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七代</a:t>
              </a: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6173EEB-E351-412E-A740-5A5A1773CDC5}"/>
                </a:ext>
              </a:extLst>
            </p:cNvPr>
            <p:cNvCxnSpPr/>
            <p:nvPr/>
          </p:nvCxnSpPr>
          <p:spPr>
            <a:xfrm rot="5400000">
              <a:off x="7787504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8">
              <a:extLst>
                <a:ext uri="{FF2B5EF4-FFF2-40B4-BE49-F238E27FC236}">
                  <a16:creationId xmlns:a16="http://schemas.microsoft.com/office/drawing/2014/main" id="{C354CFD2-065B-4AB1-AB87-A376F2FB6E64}"/>
                </a:ext>
              </a:extLst>
            </p:cNvPr>
            <p:cNvSpPr txBox="1"/>
            <p:nvPr/>
          </p:nvSpPr>
          <p:spPr>
            <a:xfrm>
              <a:off x="7143768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八代</a:t>
              </a:r>
            </a:p>
          </p:txBody>
        </p:sp>
        <p:sp>
          <p:nvSpPr>
            <p:cNvPr id="49" name="TextBox 44">
              <a:extLst>
                <a:ext uri="{FF2B5EF4-FFF2-40B4-BE49-F238E27FC236}">
                  <a16:creationId xmlns:a16="http://schemas.microsoft.com/office/drawing/2014/main" id="{5E418854-1B4B-4823-B659-B431A8F3C607}"/>
                </a:ext>
              </a:extLst>
            </p:cNvPr>
            <p:cNvSpPr txBox="1"/>
            <p:nvPr/>
          </p:nvSpPr>
          <p:spPr>
            <a:xfrm>
              <a:off x="5395918" y="192801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59M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Box 45">
              <a:extLst>
                <a:ext uri="{FF2B5EF4-FFF2-40B4-BE49-F238E27FC236}">
                  <a16:creationId xmlns:a16="http://schemas.microsoft.com/office/drawing/2014/main" id="{BDA7C189-8872-4999-BCCC-F11A39E3EA32}"/>
                </a:ext>
              </a:extLst>
            </p:cNvPr>
            <p:cNvSpPr txBox="1"/>
            <p:nvPr/>
          </p:nvSpPr>
          <p:spPr>
            <a:xfrm>
              <a:off x="6193207" y="1928014"/>
              <a:ext cx="107157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</a:rPr>
                <a:t>100M</a:t>
              </a:r>
              <a:endParaRPr lang="zh-CN" altLang="en-US" sz="2000" b="1" spc="-1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C80C172-AE0A-4B4A-BDA8-E926A0A6A2F1}"/>
                </a:ext>
              </a:extLst>
            </p:cNvPr>
            <p:cNvCxnSpPr/>
            <p:nvPr/>
          </p:nvCxnSpPr>
          <p:spPr>
            <a:xfrm rot="5400000">
              <a:off x="7787504" y="214232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47">
              <a:extLst>
                <a:ext uri="{FF2B5EF4-FFF2-40B4-BE49-F238E27FC236}">
                  <a16:creationId xmlns:a16="http://schemas.microsoft.com/office/drawing/2014/main" id="{DF584F15-6792-4986-9D98-AA45E30B3FA4}"/>
                </a:ext>
              </a:extLst>
            </p:cNvPr>
            <p:cNvSpPr txBox="1"/>
            <p:nvPr/>
          </p:nvSpPr>
          <p:spPr>
            <a:xfrm>
              <a:off x="6994480" y="1928014"/>
              <a:ext cx="1285884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</a:rPr>
                <a:t>600M</a:t>
              </a:r>
              <a:endParaRPr lang="zh-CN" altLang="en-US" sz="2000" b="1" spc="-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D20CA03-C4C5-4AA0-B3E4-791D7EC06196}"/>
                </a:ext>
              </a:extLst>
            </p:cNvPr>
            <p:cNvSpPr/>
            <p:nvPr/>
          </p:nvSpPr>
          <p:spPr>
            <a:xfrm>
              <a:off x="5356230" y="1288927"/>
              <a:ext cx="2716232" cy="571504"/>
            </a:xfrm>
            <a:prstGeom prst="rect">
              <a:avLst/>
            </a:prstGeom>
            <a:noFill/>
            <a:ln w="28575">
              <a:solidFill>
                <a:srgbClr val="007C8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5D373E7-F4B3-45EF-AF33-651B26DF1498}"/>
                </a:ext>
              </a:extLst>
            </p:cNvPr>
            <p:cNvSpPr/>
            <p:nvPr/>
          </p:nvSpPr>
          <p:spPr>
            <a:xfrm>
              <a:off x="5356230" y="1853402"/>
              <a:ext cx="2716232" cy="571504"/>
            </a:xfrm>
            <a:prstGeom prst="rect">
              <a:avLst/>
            </a:prstGeom>
            <a:noFill/>
            <a:ln w="28575">
              <a:solidFill>
                <a:srgbClr val="007C8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83354B6-BEFE-448B-BF6F-EEE38E286559}"/>
              </a:ext>
            </a:extLst>
          </p:cNvPr>
          <p:cNvGrpSpPr/>
          <p:nvPr/>
        </p:nvGrpSpPr>
        <p:grpSpPr>
          <a:xfrm>
            <a:off x="8385153" y="2212657"/>
            <a:ext cx="2924134" cy="1143008"/>
            <a:chOff x="5356230" y="1286660"/>
            <a:chExt cx="2924134" cy="1143008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7D13B110-EB92-46D7-8FA4-463F9588FBF6}"/>
                </a:ext>
              </a:extLst>
            </p:cNvPr>
            <p:cNvCxnSpPr/>
            <p:nvPr/>
          </p:nvCxnSpPr>
          <p:spPr>
            <a:xfrm rot="5400000">
              <a:off x="6001554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6EFF4E07-F14F-4259-97D1-E63A9BFA4123}"/>
                </a:ext>
              </a:extLst>
            </p:cNvPr>
            <p:cNvCxnSpPr/>
            <p:nvPr/>
          </p:nvCxnSpPr>
          <p:spPr>
            <a:xfrm rot="5400000">
              <a:off x="6930248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98110D0A-00C9-4655-9B24-AF025BA84143}"/>
                </a:ext>
              </a:extLst>
            </p:cNvPr>
            <p:cNvCxnSpPr/>
            <p:nvPr/>
          </p:nvCxnSpPr>
          <p:spPr>
            <a:xfrm rot="5400000">
              <a:off x="6001554" y="2143122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C6284943-0E45-4658-BCC7-DA7004CC9727}"/>
                </a:ext>
              </a:extLst>
            </p:cNvPr>
            <p:cNvCxnSpPr/>
            <p:nvPr/>
          </p:nvCxnSpPr>
          <p:spPr>
            <a:xfrm rot="5400000">
              <a:off x="6930248" y="2143122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35">
              <a:extLst>
                <a:ext uri="{FF2B5EF4-FFF2-40B4-BE49-F238E27FC236}">
                  <a16:creationId xmlns:a16="http://schemas.microsoft.com/office/drawing/2014/main" id="{77931B3C-E90A-42D7-8BA3-39D6FC78D600}"/>
                </a:ext>
              </a:extLst>
            </p:cNvPr>
            <p:cNvSpPr txBox="1"/>
            <p:nvPr/>
          </p:nvSpPr>
          <p:spPr>
            <a:xfrm>
              <a:off x="5395918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TextBox 36">
              <a:extLst>
                <a:ext uri="{FF2B5EF4-FFF2-40B4-BE49-F238E27FC236}">
                  <a16:creationId xmlns:a16="http://schemas.microsoft.com/office/drawing/2014/main" id="{4704AC08-CD1E-413C-B068-53AF3A4384D5}"/>
                </a:ext>
              </a:extLst>
            </p:cNvPr>
            <p:cNvSpPr txBox="1"/>
            <p:nvPr/>
          </p:nvSpPr>
          <p:spPr>
            <a:xfrm>
              <a:off x="6286512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16FB0E7A-5C42-48A6-80A1-5FD9F0D8DCCC}"/>
                </a:ext>
              </a:extLst>
            </p:cNvPr>
            <p:cNvCxnSpPr/>
            <p:nvPr/>
          </p:nvCxnSpPr>
          <p:spPr>
            <a:xfrm rot="5400000">
              <a:off x="7787504" y="157161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38">
              <a:extLst>
                <a:ext uri="{FF2B5EF4-FFF2-40B4-BE49-F238E27FC236}">
                  <a16:creationId xmlns:a16="http://schemas.microsoft.com/office/drawing/2014/main" id="{7F6052D9-1A16-4672-B3DF-EA58DDFCCF64}"/>
                </a:ext>
              </a:extLst>
            </p:cNvPr>
            <p:cNvSpPr txBox="1"/>
            <p:nvPr/>
          </p:nvSpPr>
          <p:spPr>
            <a:xfrm>
              <a:off x="7143768" y="135730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TextBox 44">
              <a:extLst>
                <a:ext uri="{FF2B5EF4-FFF2-40B4-BE49-F238E27FC236}">
                  <a16:creationId xmlns:a16="http://schemas.microsoft.com/office/drawing/2014/main" id="{8C102CC0-04B2-430C-84C1-C63862AD46F0}"/>
                </a:ext>
              </a:extLst>
            </p:cNvPr>
            <p:cNvSpPr txBox="1"/>
            <p:nvPr/>
          </p:nvSpPr>
          <p:spPr>
            <a:xfrm>
              <a:off x="5395918" y="1928014"/>
              <a:ext cx="857256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微软雅黑" pitchFamily="34" charset="-122"/>
                  <a:ea typeface="微软雅黑" pitchFamily="34" charset="-122"/>
                </a:rPr>
                <a:t>1.4G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TextBox 45">
              <a:extLst>
                <a:ext uri="{FF2B5EF4-FFF2-40B4-BE49-F238E27FC236}">
                  <a16:creationId xmlns:a16="http://schemas.microsoft.com/office/drawing/2014/main" id="{761AE6C0-A14F-48AA-8D4B-A7B9F534CBD3}"/>
                </a:ext>
              </a:extLst>
            </p:cNvPr>
            <p:cNvSpPr txBox="1"/>
            <p:nvPr/>
          </p:nvSpPr>
          <p:spPr>
            <a:xfrm>
              <a:off x="6193207" y="1928014"/>
              <a:ext cx="107157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</a:rPr>
                <a:t>30G</a:t>
              </a:r>
              <a:endParaRPr lang="zh-CN" altLang="en-US" sz="2000" b="1" spc="-1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73E14F31-12E4-4304-A3C0-58646B5541AD}"/>
                </a:ext>
              </a:extLst>
            </p:cNvPr>
            <p:cNvCxnSpPr/>
            <p:nvPr/>
          </p:nvCxnSpPr>
          <p:spPr>
            <a:xfrm rot="5400000">
              <a:off x="7787504" y="2142328"/>
              <a:ext cx="571504" cy="1588"/>
            </a:xfrm>
            <a:prstGeom prst="line">
              <a:avLst/>
            </a:prstGeom>
            <a:ln w="28575">
              <a:solidFill>
                <a:srgbClr val="007C8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47">
              <a:extLst>
                <a:ext uri="{FF2B5EF4-FFF2-40B4-BE49-F238E27FC236}">
                  <a16:creationId xmlns:a16="http://schemas.microsoft.com/office/drawing/2014/main" id="{8ED7DEFC-47AB-446D-8B3B-8214FDA130B7}"/>
                </a:ext>
              </a:extLst>
            </p:cNvPr>
            <p:cNvSpPr txBox="1"/>
            <p:nvPr/>
          </p:nvSpPr>
          <p:spPr>
            <a:xfrm>
              <a:off x="6994480" y="1928014"/>
              <a:ext cx="1285884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</a:rPr>
                <a:t>150G</a:t>
              </a:r>
              <a:endParaRPr lang="zh-CN" altLang="en-US" sz="2000" b="1" spc="-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CA412C6-3570-4386-BA76-CD8268BE76F8}"/>
                </a:ext>
              </a:extLst>
            </p:cNvPr>
            <p:cNvSpPr/>
            <p:nvPr/>
          </p:nvSpPr>
          <p:spPr>
            <a:xfrm>
              <a:off x="5356230" y="1288927"/>
              <a:ext cx="2716232" cy="571504"/>
            </a:xfrm>
            <a:prstGeom prst="rect">
              <a:avLst/>
            </a:prstGeom>
            <a:noFill/>
            <a:ln w="28575">
              <a:solidFill>
                <a:srgbClr val="007C8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CC4079D-CBFB-45AB-9691-857C81F19A2E}"/>
                </a:ext>
              </a:extLst>
            </p:cNvPr>
            <p:cNvSpPr/>
            <p:nvPr/>
          </p:nvSpPr>
          <p:spPr>
            <a:xfrm>
              <a:off x="5356230" y="1853402"/>
              <a:ext cx="2716232" cy="571504"/>
            </a:xfrm>
            <a:prstGeom prst="rect">
              <a:avLst/>
            </a:prstGeom>
            <a:noFill/>
            <a:ln w="28575">
              <a:solidFill>
                <a:srgbClr val="007C8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51289DA-A6B0-44AD-811D-3D557EBD2C23}"/>
              </a:ext>
            </a:extLst>
          </p:cNvPr>
          <p:cNvSpPr/>
          <p:nvPr/>
        </p:nvSpPr>
        <p:spPr>
          <a:xfrm>
            <a:off x="34931" y="5751879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1994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年，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1.44MB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磁盘</a:t>
            </a:r>
            <a:endParaRPr lang="zh-CN" altLang="en-US" dirty="0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A29F82B5-6D92-4686-AA05-17962AFB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13" y="3596400"/>
            <a:ext cx="1370140" cy="2079016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3D4C9596-8ECE-4E7C-BC18-515C5FD3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00" y="3596400"/>
            <a:ext cx="2715438" cy="2036579"/>
          </a:xfrm>
          <a:prstGeom prst="rect">
            <a:avLst/>
          </a:prstGeom>
        </p:spPr>
      </p:pic>
      <p:sp>
        <p:nvSpPr>
          <p:cNvPr id="75" name="矩形 74">
            <a:extLst>
              <a:ext uri="{FF2B5EF4-FFF2-40B4-BE49-F238E27FC236}">
                <a16:creationId xmlns:a16="http://schemas.microsoft.com/office/drawing/2014/main" id="{C2EEE542-99BA-4BD8-9CE6-AF82608A17B1}"/>
              </a:ext>
            </a:extLst>
          </p:cNvPr>
          <p:cNvSpPr/>
          <p:nvPr/>
        </p:nvSpPr>
        <p:spPr>
          <a:xfrm>
            <a:off x="3218987" y="5748275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1996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年，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184M</a:t>
            </a:r>
            <a:endParaRPr lang="zh-CN" altLang="en-US" dirty="0"/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9C34FEDB-2FC3-4CF4-8C19-04CADF70F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021" y="3624428"/>
            <a:ext cx="3007215" cy="2008551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13DEF16F-8AD2-4230-80BA-0E2A692D71E2}"/>
              </a:ext>
            </a:extLst>
          </p:cNvPr>
          <p:cNvSpPr/>
          <p:nvPr/>
        </p:nvSpPr>
        <p:spPr>
          <a:xfrm>
            <a:off x="6437443" y="5751879"/>
            <a:ext cx="1763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2003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年，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1.3G</a:t>
            </a:r>
            <a:endParaRPr lang="zh-CN" altLang="en-US" dirty="0"/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231C5524-1C95-49EF-9BA2-0804975E1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896" y="3617805"/>
            <a:ext cx="3042516" cy="2015173"/>
          </a:xfrm>
          <a:prstGeom prst="rect">
            <a:avLst/>
          </a:prstGeom>
        </p:spPr>
      </p:pic>
      <p:sp>
        <p:nvSpPr>
          <p:cNvPr id="81" name="矩形 80">
            <a:extLst>
              <a:ext uri="{FF2B5EF4-FFF2-40B4-BE49-F238E27FC236}">
                <a16:creationId xmlns:a16="http://schemas.microsoft.com/office/drawing/2014/main" id="{E2CB3AE9-0BCD-4D0C-B24F-CDE2AC8D5062}"/>
              </a:ext>
            </a:extLst>
          </p:cNvPr>
          <p:cNvSpPr/>
          <p:nvPr/>
        </p:nvSpPr>
        <p:spPr>
          <a:xfrm>
            <a:off x="9230535" y="5811123"/>
            <a:ext cx="2591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2005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~~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7G~~52G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0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75" grpId="0"/>
      <p:bldP spid="78" grpId="0"/>
      <p:bldP spid="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增长迅速的存储需求</a:t>
            </a: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C75BDBB-00F7-4EFD-9A7C-24612C1C79D7}"/>
              </a:ext>
            </a:extLst>
          </p:cNvPr>
          <p:cNvGrpSpPr/>
          <p:nvPr/>
        </p:nvGrpSpPr>
        <p:grpSpPr>
          <a:xfrm>
            <a:off x="995535" y="1721476"/>
            <a:ext cx="9880203" cy="867930"/>
            <a:chOff x="539552" y="928676"/>
            <a:chExt cx="9880203" cy="867930"/>
          </a:xfrm>
        </p:grpSpPr>
        <p:sp>
          <p:nvSpPr>
            <p:cNvPr id="98" name="TextBox 82">
              <a:extLst>
                <a:ext uri="{FF2B5EF4-FFF2-40B4-BE49-F238E27FC236}">
                  <a16:creationId xmlns:a16="http://schemas.microsoft.com/office/drawing/2014/main" id="{6688359F-2F50-4FC6-906A-3AAB63665CF3}"/>
                </a:ext>
              </a:extLst>
            </p:cNvPr>
            <p:cNvSpPr txBox="1"/>
            <p:nvPr/>
          </p:nvSpPr>
          <p:spPr>
            <a:xfrm>
              <a:off x="854017" y="928676"/>
              <a:ext cx="9565738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理想中的存储器</a:t>
              </a:r>
              <a:endParaRPr lang="en-US" altLang="zh-CN" sz="2400" b="1" dirty="0"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  <a:p>
              <a:pPr>
                <a:spcBef>
                  <a:spcPct val="10000"/>
                </a:spcBef>
                <a:buFontTx/>
                <a:buNone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        容量更大、速度更快、价格更便宜的非易失性存储器  </a:t>
              </a:r>
              <a:endParaRPr lang="en-US" altLang="zh-CN" sz="2400" b="1" dirty="0"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6A2D018-8BB1-4EC0-B734-E8C064D6F16B}"/>
                </a:ext>
              </a:extLst>
            </p:cNvPr>
            <p:cNvSpPr/>
            <p:nvPr/>
          </p:nvSpPr>
          <p:spPr>
            <a:xfrm>
              <a:off x="539552" y="93066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8F24A3-716E-472A-84FE-B0B7FEB5A27D}"/>
              </a:ext>
            </a:extLst>
          </p:cNvPr>
          <p:cNvGrpSpPr/>
          <p:nvPr/>
        </p:nvGrpSpPr>
        <p:grpSpPr>
          <a:xfrm>
            <a:off x="7012397" y="2771787"/>
            <a:ext cx="3664767" cy="3236395"/>
            <a:chOff x="7012397" y="2771787"/>
            <a:chExt cx="3664767" cy="323639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B79A2B06-0374-439F-972C-B7AAAFD302F8}"/>
                </a:ext>
              </a:extLst>
            </p:cNvPr>
            <p:cNvSpPr/>
            <p:nvPr/>
          </p:nvSpPr>
          <p:spPr>
            <a:xfrm>
              <a:off x="7684678" y="2771787"/>
              <a:ext cx="2339102" cy="225368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4732A6D-F962-4A31-86C9-F4E2F4559AF5}"/>
                </a:ext>
              </a:extLst>
            </p:cNvPr>
            <p:cNvSpPr/>
            <p:nvPr/>
          </p:nvSpPr>
          <p:spPr>
            <a:xfrm>
              <a:off x="7012397" y="3754493"/>
              <a:ext cx="2339102" cy="225368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BBCEEDB-C3AD-40AD-9D5F-BC2AA3551310}"/>
                </a:ext>
              </a:extLst>
            </p:cNvPr>
            <p:cNvSpPr/>
            <p:nvPr/>
          </p:nvSpPr>
          <p:spPr>
            <a:xfrm>
              <a:off x="8338062" y="3733884"/>
              <a:ext cx="2339102" cy="225368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240357E-BEEB-4737-B7A8-C6410139DAFF}"/>
                </a:ext>
              </a:extLst>
            </p:cNvPr>
            <p:cNvSpPr txBox="1"/>
            <p:nvPr/>
          </p:nvSpPr>
          <p:spPr>
            <a:xfrm>
              <a:off x="8454119" y="2952612"/>
              <a:ext cx="800219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容量</a:t>
              </a:r>
              <a:endParaRPr lang="en-US" altLang="zh-CN" sz="2400" b="1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E2D64F2-3708-4C17-88F5-CD11479D2376}"/>
                </a:ext>
              </a:extLst>
            </p:cNvPr>
            <p:cNvSpPr txBox="1"/>
            <p:nvPr/>
          </p:nvSpPr>
          <p:spPr>
            <a:xfrm>
              <a:off x="7358084" y="4936989"/>
              <a:ext cx="800219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价格</a:t>
              </a:r>
              <a:endParaRPr lang="en-US" altLang="zh-CN" sz="2400" b="1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B52B3E1-9800-4072-B5C3-97393DC1EE03}"/>
                </a:ext>
              </a:extLst>
            </p:cNvPr>
            <p:cNvSpPr txBox="1"/>
            <p:nvPr/>
          </p:nvSpPr>
          <p:spPr>
            <a:xfrm>
              <a:off x="9483968" y="4936989"/>
              <a:ext cx="800219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速度</a:t>
              </a:r>
              <a:endParaRPr lang="en-US" altLang="zh-CN" sz="2400" b="1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CA0ED9F-22F4-4EED-8DD4-23B9919D1D70}"/>
                </a:ext>
              </a:extLst>
            </p:cNvPr>
            <p:cNvSpPr txBox="1"/>
            <p:nvPr/>
          </p:nvSpPr>
          <p:spPr>
            <a:xfrm>
              <a:off x="7909360" y="3854478"/>
              <a:ext cx="492443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慢</a:t>
              </a:r>
              <a:endParaRPr lang="en-US" altLang="zh-CN" sz="2400" b="1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E55A595-16C1-4A18-9EA7-01BA3551BA9E}"/>
                </a:ext>
              </a:extLst>
            </p:cNvPr>
            <p:cNvSpPr txBox="1"/>
            <p:nvPr/>
          </p:nvSpPr>
          <p:spPr>
            <a:xfrm>
              <a:off x="9279723" y="3850254"/>
              <a:ext cx="492443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贵</a:t>
              </a:r>
              <a:endParaRPr lang="en-US" altLang="zh-CN" sz="2400" b="1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49FF516-F4FD-4BC2-8932-916FF6D5749A}"/>
                </a:ext>
              </a:extLst>
            </p:cNvPr>
            <p:cNvSpPr txBox="1"/>
            <p:nvPr/>
          </p:nvSpPr>
          <p:spPr>
            <a:xfrm>
              <a:off x="8595463" y="5035610"/>
              <a:ext cx="492443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小</a:t>
              </a:r>
              <a:endParaRPr lang="en-US" altLang="zh-CN" sz="2400" b="1" dirty="0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E9C20B82-1FC4-4EE4-90E2-AF131A6D0EC7}"/>
              </a:ext>
            </a:extLst>
          </p:cNvPr>
          <p:cNvSpPr txBox="1"/>
          <p:nvPr/>
        </p:nvSpPr>
        <p:spPr>
          <a:xfrm>
            <a:off x="8455146" y="4234074"/>
            <a:ext cx="800219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缓存</a:t>
            </a:r>
            <a:endParaRPr lang="en-US" altLang="zh-CN" sz="24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1A8E89A-8294-4718-B9A7-EE18FE983C34}"/>
              </a:ext>
            </a:extLst>
          </p:cNvPr>
          <p:cNvGrpSpPr/>
          <p:nvPr/>
        </p:nvGrpSpPr>
        <p:grpSpPr>
          <a:xfrm>
            <a:off x="1394871" y="2792396"/>
            <a:ext cx="3664767" cy="3236395"/>
            <a:chOff x="7591213" y="2850406"/>
            <a:chExt cx="3664767" cy="3236395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E4661DE-500F-41F7-9D2D-82A002CCFA33}"/>
                </a:ext>
              </a:extLst>
            </p:cNvPr>
            <p:cNvSpPr/>
            <p:nvPr/>
          </p:nvSpPr>
          <p:spPr>
            <a:xfrm>
              <a:off x="8263494" y="2850406"/>
              <a:ext cx="2339102" cy="225368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3EE925E-9FA2-4C61-BE70-1267F1C3AD4A}"/>
                </a:ext>
              </a:extLst>
            </p:cNvPr>
            <p:cNvSpPr/>
            <p:nvPr/>
          </p:nvSpPr>
          <p:spPr>
            <a:xfrm>
              <a:off x="7591213" y="3833112"/>
              <a:ext cx="2339102" cy="225368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E8779916-2C17-4B32-B6F3-E149A6A38B02}"/>
                </a:ext>
              </a:extLst>
            </p:cNvPr>
            <p:cNvSpPr/>
            <p:nvPr/>
          </p:nvSpPr>
          <p:spPr>
            <a:xfrm>
              <a:off x="8916878" y="3812503"/>
              <a:ext cx="2339102" cy="2253689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8A1943-0369-4DC2-BB38-AA81E128BC42}"/>
              </a:ext>
            </a:extLst>
          </p:cNvPr>
          <p:cNvGrpSpPr/>
          <p:nvPr/>
        </p:nvGrpSpPr>
        <p:grpSpPr>
          <a:xfrm>
            <a:off x="1740558" y="2973221"/>
            <a:ext cx="2926103" cy="2564216"/>
            <a:chOff x="7936900" y="3031231"/>
            <a:chExt cx="2926103" cy="2564216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8796916-D652-4ED6-A1C5-A526704F86F5}"/>
                </a:ext>
              </a:extLst>
            </p:cNvPr>
            <p:cNvSpPr txBox="1"/>
            <p:nvPr/>
          </p:nvSpPr>
          <p:spPr>
            <a:xfrm>
              <a:off x="9032935" y="3031231"/>
              <a:ext cx="800219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质量</a:t>
              </a:r>
              <a:endParaRPr lang="en-US" altLang="zh-CN" sz="2400" b="1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55654B1-FE8B-4609-A035-52BDC663CEE6}"/>
                </a:ext>
              </a:extLst>
            </p:cNvPr>
            <p:cNvSpPr txBox="1"/>
            <p:nvPr/>
          </p:nvSpPr>
          <p:spPr>
            <a:xfrm>
              <a:off x="7936900" y="5015608"/>
              <a:ext cx="800219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价格</a:t>
              </a:r>
              <a:endParaRPr lang="en-US" altLang="zh-CN" sz="2400" b="1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6DD98C4-750C-4287-A2FB-E9207D3F75AE}"/>
                </a:ext>
              </a:extLst>
            </p:cNvPr>
            <p:cNvSpPr txBox="1"/>
            <p:nvPr/>
          </p:nvSpPr>
          <p:spPr>
            <a:xfrm>
              <a:off x="10062784" y="5015608"/>
              <a:ext cx="800219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速度</a:t>
              </a:r>
              <a:endParaRPr lang="en-US" altLang="zh-CN" sz="2400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7D26E2D-F857-4C7C-A228-7FA9655E4EE2}"/>
              </a:ext>
            </a:extLst>
          </p:cNvPr>
          <p:cNvGrpSpPr/>
          <p:nvPr/>
        </p:nvGrpSpPr>
        <p:grpSpPr>
          <a:xfrm>
            <a:off x="2291834" y="3870863"/>
            <a:ext cx="1862806" cy="1765195"/>
            <a:chOff x="8488176" y="3928873"/>
            <a:chExt cx="1862806" cy="1765195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3BA2D9B-5B52-4E1D-94FE-43AFEAAAC62C}"/>
                </a:ext>
              </a:extLst>
            </p:cNvPr>
            <p:cNvSpPr txBox="1"/>
            <p:nvPr/>
          </p:nvSpPr>
          <p:spPr>
            <a:xfrm>
              <a:off x="8488176" y="3933097"/>
              <a:ext cx="492443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慢</a:t>
              </a:r>
              <a:endParaRPr lang="en-US" altLang="zh-CN" sz="2400" b="1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2E33A03-FD5C-4DF1-8743-19D581C34D4B}"/>
                </a:ext>
              </a:extLst>
            </p:cNvPr>
            <p:cNvSpPr txBox="1"/>
            <p:nvPr/>
          </p:nvSpPr>
          <p:spPr>
            <a:xfrm>
              <a:off x="9858539" y="3928873"/>
              <a:ext cx="492443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贵</a:t>
              </a:r>
              <a:endParaRPr lang="en-US" altLang="zh-CN" sz="2400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E8919BC-3BDE-495E-AFCE-9336DC02A290}"/>
                </a:ext>
              </a:extLst>
            </p:cNvPr>
            <p:cNvSpPr txBox="1"/>
            <p:nvPr/>
          </p:nvSpPr>
          <p:spPr>
            <a:xfrm>
              <a:off x="9174279" y="5114229"/>
              <a:ext cx="492443" cy="579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="1" dirty="0"/>
                <a:t>丑</a:t>
              </a:r>
              <a:endParaRPr lang="en-US" altLang="zh-CN" sz="2400" b="1" dirty="0"/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97DE954D-7897-487D-A08A-4AAC9605A558}"/>
              </a:ext>
            </a:extLst>
          </p:cNvPr>
          <p:cNvSpPr txBox="1"/>
          <p:nvPr/>
        </p:nvSpPr>
        <p:spPr>
          <a:xfrm>
            <a:off x="2964115" y="4245846"/>
            <a:ext cx="492443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71468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1551D-9C52-4CDA-BC96-C1AE232A9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787FAF-3A46-4C51-8F04-7B4B6AA28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DAC093-378C-4A67-8F36-E569C554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5469EC-1753-41DF-A940-FB780DACB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1A11782-EB48-4873-A302-ADCE14594D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增长迅速的存储需求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C4A708-E224-4648-8562-AA765075616B}"/>
              </a:ext>
            </a:extLst>
          </p:cNvPr>
          <p:cNvGrpSpPr/>
          <p:nvPr/>
        </p:nvGrpSpPr>
        <p:grpSpPr>
          <a:xfrm>
            <a:off x="1756419" y="3499056"/>
            <a:ext cx="7800761" cy="2672021"/>
            <a:chOff x="1756419" y="3499056"/>
            <a:chExt cx="7800761" cy="2672021"/>
          </a:xfrm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A7A8C446-EEB2-46FC-ACA3-F08F7221A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45" y="3499056"/>
              <a:ext cx="292294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存储器层次结构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13DB5D0D-248A-46F4-A4E9-B47645BAA0C4}"/>
                </a:ext>
              </a:extLst>
            </p:cNvPr>
            <p:cNvSpPr/>
            <p:nvPr/>
          </p:nvSpPr>
          <p:spPr>
            <a:xfrm>
              <a:off x="3259838" y="5734946"/>
              <a:ext cx="4189434" cy="436131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AE9867D1-B291-4C2E-9EB3-E5C1D2651DC2}"/>
                </a:ext>
              </a:extLst>
            </p:cNvPr>
            <p:cNvSpPr/>
            <p:nvPr/>
          </p:nvSpPr>
          <p:spPr>
            <a:xfrm>
              <a:off x="3625789" y="5302073"/>
              <a:ext cx="3434464" cy="436131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5811CF-5422-42C0-913F-385209BFD4BB}"/>
                </a:ext>
              </a:extLst>
            </p:cNvPr>
            <p:cNvSpPr/>
            <p:nvPr/>
          </p:nvSpPr>
          <p:spPr>
            <a:xfrm>
              <a:off x="4000743" y="4865052"/>
              <a:ext cx="2680465" cy="436131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4F0C96B4-0076-449F-9226-2307D82969CA}"/>
                </a:ext>
              </a:extLst>
            </p:cNvPr>
            <p:cNvSpPr/>
            <p:nvPr/>
          </p:nvSpPr>
          <p:spPr>
            <a:xfrm>
              <a:off x="4380685" y="4428031"/>
              <a:ext cx="1926466" cy="436131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8053EBE4-0C0C-433E-9177-321547F59E4B}"/>
                </a:ext>
              </a:extLst>
            </p:cNvPr>
            <p:cNvSpPr/>
            <p:nvPr/>
          </p:nvSpPr>
          <p:spPr>
            <a:xfrm>
              <a:off x="4755641" y="3994412"/>
              <a:ext cx="1172468" cy="436131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773A38C7-9740-463B-BED3-65B5426A5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310" y="4012422"/>
              <a:ext cx="96532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寄存器</a:t>
              </a:r>
            </a:p>
          </p:txBody>
        </p:sp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0435C8CB-AC97-4A55-9AD9-7D7661918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5102" y="4446041"/>
              <a:ext cx="122575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高速缓存</a:t>
              </a:r>
            </a:p>
          </p:txBody>
        </p:sp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62B1E58D-0CF8-4B2C-A6C7-D644C45CF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6100" y="4883062"/>
              <a:ext cx="172401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内存</a:t>
              </a:r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AC9A138-1D29-42D9-859B-228A619A7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744" y="5320083"/>
              <a:ext cx="232249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磁盘</a:t>
              </a:r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FB786C44-B24B-4855-8BDF-27E3A2245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6100" y="5752956"/>
              <a:ext cx="224769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磁带</a:t>
              </a:r>
            </a:p>
          </p:txBody>
        </p:sp>
        <p:sp>
          <p:nvSpPr>
            <p:cNvPr id="84" name="Rectangle 4">
              <a:extLst>
                <a:ext uri="{FF2B5EF4-FFF2-40B4-BE49-F238E27FC236}">
                  <a16:creationId xmlns:a16="http://schemas.microsoft.com/office/drawing/2014/main" id="{69D548AB-F761-4ABF-9496-B09D656E3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419" y="3531581"/>
              <a:ext cx="115929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000" b="1" spc="-100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访问时间</a:t>
              </a:r>
            </a:p>
          </p:txBody>
        </p:sp>
        <p:sp>
          <p:nvSpPr>
            <p:cNvPr id="85" name="Rectangle 4">
              <a:extLst>
                <a:ext uri="{FF2B5EF4-FFF2-40B4-BE49-F238E27FC236}">
                  <a16:creationId xmlns:a16="http://schemas.microsoft.com/office/drawing/2014/main" id="{77262F78-B205-4019-8E4D-23204074F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831" y="4012422"/>
              <a:ext cx="88197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1 </a:t>
              </a:r>
              <a:r>
                <a:rPr lang="zh-CN" altLang="en-US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纳秒</a:t>
              </a:r>
            </a:p>
          </p:txBody>
        </p:sp>
        <p:sp>
          <p:nvSpPr>
            <p:cNvPr id="86" name="Rectangle 4">
              <a:extLst>
                <a:ext uri="{FF2B5EF4-FFF2-40B4-BE49-F238E27FC236}">
                  <a16:creationId xmlns:a16="http://schemas.microsoft.com/office/drawing/2014/main" id="{2B4A4552-DD9E-4F33-A9CD-8C0B1581E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419" y="4446041"/>
              <a:ext cx="88197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2 </a:t>
              </a:r>
              <a:r>
                <a:rPr lang="zh-CN" altLang="en-US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纳秒</a:t>
              </a:r>
            </a:p>
          </p:txBody>
        </p:sp>
        <p:sp>
          <p:nvSpPr>
            <p:cNvPr id="87" name="Rectangle 4">
              <a:extLst>
                <a:ext uri="{FF2B5EF4-FFF2-40B4-BE49-F238E27FC236}">
                  <a16:creationId xmlns:a16="http://schemas.microsoft.com/office/drawing/2014/main" id="{F63434CF-4B31-44DA-B55D-AD26853A7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419" y="4883062"/>
              <a:ext cx="10278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10 </a:t>
              </a:r>
              <a:r>
                <a:rPr lang="zh-CN" altLang="en-US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纳秒</a:t>
              </a:r>
            </a:p>
          </p:txBody>
        </p:sp>
        <p:sp>
          <p:nvSpPr>
            <p:cNvPr id="88" name="Rectangle 4">
              <a:extLst>
                <a:ext uri="{FF2B5EF4-FFF2-40B4-BE49-F238E27FC236}">
                  <a16:creationId xmlns:a16="http://schemas.microsoft.com/office/drawing/2014/main" id="{9ED10427-E1C8-4CC1-8E00-2DC8C2C36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419" y="5320083"/>
              <a:ext cx="10278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10 </a:t>
              </a:r>
              <a:r>
                <a:rPr lang="zh-CN" altLang="en-US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毫秒</a:t>
              </a:r>
            </a:p>
          </p:txBody>
        </p:sp>
        <p:sp>
          <p:nvSpPr>
            <p:cNvPr id="89" name="Rectangle 4">
              <a:extLst>
                <a:ext uri="{FF2B5EF4-FFF2-40B4-BE49-F238E27FC236}">
                  <a16:creationId xmlns:a16="http://schemas.microsoft.com/office/drawing/2014/main" id="{D1F21BF1-17C1-41B7-9270-A080E3BDB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419" y="5752956"/>
              <a:ext cx="93006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100 </a:t>
              </a:r>
              <a:r>
                <a:rPr lang="zh-CN" altLang="en-US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秒</a:t>
              </a:r>
            </a:p>
          </p:txBody>
        </p:sp>
        <p:sp>
          <p:nvSpPr>
            <p:cNvPr id="91" name="Rectangle 4">
              <a:extLst>
                <a:ext uri="{FF2B5EF4-FFF2-40B4-BE49-F238E27FC236}">
                  <a16:creationId xmlns:a16="http://schemas.microsoft.com/office/drawing/2014/main" id="{B1BCF881-86D4-4E08-8C17-7562DE366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1705" y="3529833"/>
              <a:ext cx="6719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容量</a:t>
              </a:r>
            </a:p>
          </p:txBody>
        </p:sp>
        <p:sp>
          <p:nvSpPr>
            <p:cNvPr id="92" name="Rectangle 4">
              <a:extLst>
                <a:ext uri="{FF2B5EF4-FFF2-40B4-BE49-F238E27FC236}">
                  <a16:creationId xmlns:a16="http://schemas.microsoft.com/office/drawing/2014/main" id="{B2D12123-F3B2-46AA-AA28-A3A73700B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6066" y="4012422"/>
              <a:ext cx="96532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000" b="1" spc="-100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＜</a:t>
              </a: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1 KB</a:t>
              </a:r>
              <a:endParaRPr lang="zh-CN" altLang="en-US" sz="2000" b="1" spc="-100" dirty="0">
                <a:latin typeface="微软雅黑" pitchFamily="34" charset="-122"/>
                <a:ea typeface="微软雅黑" pitchFamily="34" charset="-122"/>
                <a:cs typeface="+mn-cs"/>
                <a:sym typeface="MS PGothic" charset="0"/>
              </a:endParaRPr>
            </a:p>
          </p:txBody>
        </p:sp>
        <p:sp>
          <p:nvSpPr>
            <p:cNvPr id="93" name="Rectangle 4">
              <a:extLst>
                <a:ext uri="{FF2B5EF4-FFF2-40B4-BE49-F238E27FC236}">
                  <a16:creationId xmlns:a16="http://schemas.microsoft.com/office/drawing/2014/main" id="{EBF314A0-F246-430D-AB1B-0FFD27D0B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6066" y="4446041"/>
              <a:ext cx="80823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1 MB</a:t>
              </a:r>
              <a:endParaRPr lang="zh-CN" altLang="en-US" sz="2000" b="1" spc="-100" dirty="0"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94" name="Rectangle 4">
              <a:extLst>
                <a:ext uri="{FF2B5EF4-FFF2-40B4-BE49-F238E27FC236}">
                  <a16:creationId xmlns:a16="http://schemas.microsoft.com/office/drawing/2014/main" id="{9583AA53-1EA1-4C20-8630-EDEAC4F52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6066" y="4883062"/>
              <a:ext cx="149111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64-512 MB</a:t>
              </a:r>
              <a:endParaRPr lang="zh-CN" altLang="en-US" sz="2000" b="1" spc="-100" dirty="0"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95" name="Rectangle 4">
              <a:extLst>
                <a:ext uri="{FF2B5EF4-FFF2-40B4-BE49-F238E27FC236}">
                  <a16:creationId xmlns:a16="http://schemas.microsoft.com/office/drawing/2014/main" id="{F4DB472B-5968-4E59-A596-6A50E0A5E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6066" y="5320083"/>
              <a:ext cx="113043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5-50 GB</a:t>
              </a:r>
              <a:endParaRPr lang="zh-CN" altLang="en-US" sz="2000" b="1" spc="-100" dirty="0"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96" name="Rectangle 4">
              <a:extLst>
                <a:ext uri="{FF2B5EF4-FFF2-40B4-BE49-F238E27FC236}">
                  <a16:creationId xmlns:a16="http://schemas.microsoft.com/office/drawing/2014/main" id="{7F02482E-5A59-42C2-BBBF-D793EB1AC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6066" y="5752956"/>
              <a:ext cx="142218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000" b="1" spc="-100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20-100 GB</a:t>
              </a:r>
              <a:endParaRPr lang="zh-CN" altLang="en-US" sz="2000" b="1" spc="-100" dirty="0"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FC75BDBB-00F7-4EFD-9A7C-24612C1C79D7}"/>
              </a:ext>
            </a:extLst>
          </p:cNvPr>
          <p:cNvGrpSpPr/>
          <p:nvPr/>
        </p:nvGrpSpPr>
        <p:grpSpPr>
          <a:xfrm>
            <a:off x="995535" y="1721476"/>
            <a:ext cx="9880203" cy="867930"/>
            <a:chOff x="539552" y="928676"/>
            <a:chExt cx="9880203" cy="867930"/>
          </a:xfrm>
        </p:grpSpPr>
        <p:sp>
          <p:nvSpPr>
            <p:cNvPr id="98" name="TextBox 82">
              <a:extLst>
                <a:ext uri="{FF2B5EF4-FFF2-40B4-BE49-F238E27FC236}">
                  <a16:creationId xmlns:a16="http://schemas.microsoft.com/office/drawing/2014/main" id="{6688359F-2F50-4FC6-906A-3AAB63665CF3}"/>
                </a:ext>
              </a:extLst>
            </p:cNvPr>
            <p:cNvSpPr txBox="1"/>
            <p:nvPr/>
          </p:nvSpPr>
          <p:spPr>
            <a:xfrm>
              <a:off x="854017" y="928676"/>
              <a:ext cx="9565738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理想中的存储器</a:t>
              </a:r>
              <a:endParaRPr lang="en-US" altLang="zh-CN" sz="2400" b="1" dirty="0"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  <a:p>
              <a:pPr>
                <a:spcBef>
                  <a:spcPct val="10000"/>
                </a:spcBef>
                <a:buFontTx/>
                <a:buNone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  <a:sym typeface="MS PGothic" charset="0"/>
                </a:rPr>
                <a:t>        容量更大、速度更快、价格更便宜的非易失性存储器  </a:t>
              </a:r>
              <a:endParaRPr lang="en-US" altLang="zh-CN" sz="2400" b="1" dirty="0"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6A2D018-8BB1-4EC0-B734-E8C064D6F16B}"/>
                </a:ext>
              </a:extLst>
            </p:cNvPr>
            <p:cNvSpPr/>
            <p:nvPr/>
          </p:nvSpPr>
          <p:spPr>
            <a:xfrm>
              <a:off x="539552" y="930669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dirty="0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DB844BBF-E018-46E2-869F-ED0E7CD4FAAD}"/>
              </a:ext>
            </a:extLst>
          </p:cNvPr>
          <p:cNvGrpSpPr/>
          <p:nvPr/>
        </p:nvGrpSpPr>
        <p:grpSpPr>
          <a:xfrm>
            <a:off x="995535" y="2802549"/>
            <a:ext cx="2659829" cy="461665"/>
            <a:chOff x="539552" y="1767271"/>
            <a:chExt cx="2659829" cy="461665"/>
          </a:xfrm>
        </p:grpSpPr>
        <p:sp>
          <p:nvSpPr>
            <p:cNvPr id="101" name="Rectangle 4">
              <a:extLst>
                <a:ext uri="{FF2B5EF4-FFF2-40B4-BE49-F238E27FC236}">
                  <a16:creationId xmlns:a16="http://schemas.microsoft.com/office/drawing/2014/main" id="{5FBFBFE2-A6F0-451C-A3FE-5067C4C3A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279" y="1767271"/>
              <a:ext cx="23391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  <a:cs typeface="+mn-cs"/>
                  <a:sym typeface="MS PGothic" charset="0"/>
                </a:rPr>
                <a:t>实际中的存储器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14BEBCA0-1392-49AC-B279-D5516F6A12A9}"/>
                </a:ext>
              </a:extLst>
            </p:cNvPr>
            <p:cNvSpPr/>
            <p:nvPr/>
          </p:nvSpPr>
          <p:spPr>
            <a:xfrm>
              <a:off x="539552" y="176727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1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25871" y="1919557"/>
            <a:ext cx="7107293" cy="2273950"/>
            <a:chOff x="994403" y="1439667"/>
            <a:chExt cx="5330470" cy="1705463"/>
          </a:xfrm>
        </p:grpSpPr>
        <p:sp>
          <p:nvSpPr>
            <p:cNvPr id="89" name="TextBox 67"/>
            <p:cNvSpPr>
              <a:spLocks noChangeArrowheads="1"/>
            </p:cNvSpPr>
            <p:nvPr/>
          </p:nvSpPr>
          <p:spPr bwMode="auto">
            <a:xfrm>
              <a:off x="5940152" y="1439667"/>
              <a:ext cx="38472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2</a:t>
              </a:r>
              <a:r>
                <a:rPr lang="en-US" altLang="zh-CN" sz="1600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32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-1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87" name="Rectangle 65"/>
            <p:cNvSpPr>
              <a:spLocks/>
            </p:cNvSpPr>
            <p:nvPr/>
          </p:nvSpPr>
          <p:spPr bwMode="auto">
            <a:xfrm>
              <a:off x="1767489" y="1606069"/>
              <a:ext cx="4162281" cy="112494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 cmpd="sng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buFontTx/>
                <a:buNone/>
              </a:pPr>
              <a:endParaRPr lang="zh-CN" altLang="en-US" sz="2400">
                <a:solidFill>
                  <a:srgbClr val="000099"/>
                </a:solidFill>
                <a:sym typeface="MS PGothic" charset="0"/>
              </a:endParaRPr>
            </a:p>
          </p:txBody>
        </p:sp>
        <p:sp>
          <p:nvSpPr>
            <p:cNvPr id="90" name="Rectangle 68"/>
            <p:cNvSpPr>
              <a:spLocks/>
            </p:cNvSpPr>
            <p:nvPr/>
          </p:nvSpPr>
          <p:spPr bwMode="auto">
            <a:xfrm>
              <a:off x="1767489" y="2056045"/>
              <a:ext cx="4162281" cy="112494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 cmpd="sng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buFontTx/>
                <a:buNone/>
              </a:pPr>
              <a:endParaRPr lang="zh-CN" altLang="en-US" sz="2400">
                <a:solidFill>
                  <a:srgbClr val="000099"/>
                </a:solidFill>
                <a:sym typeface="MS PGothic" charset="0"/>
              </a:endParaRPr>
            </a:p>
          </p:txBody>
        </p:sp>
        <p:sp>
          <p:nvSpPr>
            <p:cNvPr id="91" name="Rectangle 69"/>
            <p:cNvSpPr>
              <a:spLocks/>
            </p:cNvSpPr>
            <p:nvPr/>
          </p:nvSpPr>
          <p:spPr bwMode="auto">
            <a:xfrm>
              <a:off x="1767489" y="2506021"/>
              <a:ext cx="4162281" cy="112494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 cmpd="sng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buFontTx/>
                <a:buNone/>
              </a:pPr>
              <a:endParaRPr lang="zh-CN" altLang="en-US" sz="2400">
                <a:solidFill>
                  <a:srgbClr val="000099"/>
                </a:solidFill>
                <a:sym typeface="MS PGothic" charset="0"/>
              </a:endParaRPr>
            </a:p>
          </p:txBody>
        </p:sp>
        <p:sp>
          <p:nvSpPr>
            <p:cNvPr id="92" name="Rectangle 70"/>
            <p:cNvSpPr>
              <a:spLocks/>
            </p:cNvSpPr>
            <p:nvPr/>
          </p:nvSpPr>
          <p:spPr bwMode="auto">
            <a:xfrm>
              <a:off x="1767489" y="2955998"/>
              <a:ext cx="4162281" cy="112494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 cmpd="sng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buFontTx/>
                <a:buNone/>
              </a:pPr>
              <a:endParaRPr lang="zh-CN" altLang="en-US" sz="2400">
                <a:solidFill>
                  <a:srgbClr val="000099"/>
                </a:solidFill>
                <a:sym typeface="MS PGothic" charset="0"/>
              </a:endParaRPr>
            </a:p>
          </p:txBody>
        </p:sp>
        <p:sp>
          <p:nvSpPr>
            <p:cNvPr id="94" name="TextBox 72"/>
            <p:cNvSpPr>
              <a:spLocks noChangeArrowheads="1"/>
            </p:cNvSpPr>
            <p:nvPr/>
          </p:nvSpPr>
          <p:spPr bwMode="auto">
            <a:xfrm>
              <a:off x="5929769" y="1889635"/>
              <a:ext cx="38472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2</a:t>
              </a:r>
              <a:r>
                <a:rPr lang="en-US" altLang="zh-CN" sz="1600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32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-1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96" name="TextBox 74"/>
            <p:cNvSpPr>
              <a:spLocks noChangeArrowheads="1"/>
            </p:cNvSpPr>
            <p:nvPr/>
          </p:nvSpPr>
          <p:spPr bwMode="auto">
            <a:xfrm>
              <a:off x="5929769" y="2339611"/>
              <a:ext cx="38472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2</a:t>
              </a:r>
              <a:r>
                <a:rPr lang="en-US" altLang="zh-CN" sz="1600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32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-1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98" name="TextBox 76"/>
            <p:cNvSpPr>
              <a:spLocks noChangeArrowheads="1"/>
            </p:cNvSpPr>
            <p:nvPr/>
          </p:nvSpPr>
          <p:spPr bwMode="auto">
            <a:xfrm>
              <a:off x="5930942" y="2789587"/>
              <a:ext cx="38472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2</a:t>
              </a:r>
              <a:r>
                <a:rPr lang="en-US" altLang="zh-CN" sz="1600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32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-1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138" name="TextBox 67"/>
            <p:cNvSpPr>
              <a:spLocks noChangeArrowheads="1"/>
            </p:cNvSpPr>
            <p:nvPr/>
          </p:nvSpPr>
          <p:spPr bwMode="auto">
            <a:xfrm>
              <a:off x="1785918" y="1439667"/>
              <a:ext cx="9497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MS PGothic" charset="0"/>
                </a:rPr>
                <a:t>0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139" name="TextBox 72"/>
            <p:cNvSpPr>
              <a:spLocks noChangeArrowheads="1"/>
            </p:cNvSpPr>
            <p:nvPr/>
          </p:nvSpPr>
          <p:spPr bwMode="auto">
            <a:xfrm>
              <a:off x="1785918" y="1897255"/>
              <a:ext cx="9497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140" name="TextBox 74"/>
            <p:cNvSpPr>
              <a:spLocks noChangeArrowheads="1"/>
            </p:cNvSpPr>
            <p:nvPr/>
          </p:nvSpPr>
          <p:spPr bwMode="auto">
            <a:xfrm>
              <a:off x="1785918" y="2347231"/>
              <a:ext cx="9497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141" name="TextBox 76"/>
            <p:cNvSpPr>
              <a:spLocks noChangeArrowheads="1"/>
            </p:cNvSpPr>
            <p:nvPr/>
          </p:nvSpPr>
          <p:spPr bwMode="auto">
            <a:xfrm>
              <a:off x="1787091" y="2797207"/>
              <a:ext cx="9497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143" name="TextBox 67"/>
            <p:cNvSpPr>
              <a:spLocks noChangeArrowheads="1"/>
            </p:cNvSpPr>
            <p:nvPr/>
          </p:nvSpPr>
          <p:spPr bwMode="auto">
            <a:xfrm>
              <a:off x="994403" y="1491630"/>
              <a:ext cx="285752" cy="24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MS PGothic" charset="0"/>
                </a:rPr>
                <a:t>P1</a:t>
              </a:r>
            </a:p>
          </p:txBody>
        </p:sp>
        <p:sp>
          <p:nvSpPr>
            <p:cNvPr id="144" name="TextBox 67"/>
            <p:cNvSpPr>
              <a:spLocks noChangeArrowheads="1"/>
            </p:cNvSpPr>
            <p:nvPr/>
          </p:nvSpPr>
          <p:spPr bwMode="auto">
            <a:xfrm>
              <a:off x="994403" y="1952165"/>
              <a:ext cx="285752" cy="24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MS PGothic" charset="0"/>
                </a:rPr>
                <a:t>P2</a:t>
              </a:r>
            </a:p>
          </p:txBody>
        </p:sp>
        <p:sp>
          <p:nvSpPr>
            <p:cNvPr id="145" name="TextBox 67"/>
            <p:cNvSpPr>
              <a:spLocks noChangeArrowheads="1"/>
            </p:cNvSpPr>
            <p:nvPr/>
          </p:nvSpPr>
          <p:spPr bwMode="auto">
            <a:xfrm>
              <a:off x="994403" y="2452231"/>
              <a:ext cx="285752" cy="24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MS PGothic" charset="0"/>
                </a:rPr>
                <a:t>P3</a:t>
              </a:r>
            </a:p>
          </p:txBody>
        </p:sp>
        <p:sp>
          <p:nvSpPr>
            <p:cNvPr id="146" name="TextBox 67"/>
            <p:cNvSpPr>
              <a:spLocks noChangeArrowheads="1"/>
            </p:cNvSpPr>
            <p:nvPr/>
          </p:nvSpPr>
          <p:spPr bwMode="auto">
            <a:xfrm>
              <a:off x="994403" y="2898957"/>
              <a:ext cx="857256" cy="246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cs typeface="MS PGothic" charset="0"/>
                  <a:sym typeface="MS PGothic" charset="0"/>
                </a:rPr>
                <a:t>内核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56652" y="2141426"/>
            <a:ext cx="6224672" cy="3074839"/>
            <a:chOff x="1767489" y="1606069"/>
            <a:chExt cx="4668504" cy="2306129"/>
          </a:xfrm>
        </p:grpSpPr>
        <p:grpSp>
          <p:nvGrpSpPr>
            <p:cNvPr id="3" name="组合 2"/>
            <p:cNvGrpSpPr/>
            <p:nvPr/>
          </p:nvGrpSpPr>
          <p:grpSpPr>
            <a:xfrm>
              <a:off x="1767489" y="1606069"/>
              <a:ext cx="3824798" cy="1462423"/>
              <a:chOff x="1767489" y="1606069"/>
              <a:chExt cx="3824798" cy="1462423"/>
            </a:xfrm>
          </p:grpSpPr>
          <p:sp>
            <p:nvSpPr>
              <p:cNvPr id="103" name="Rectangle 84"/>
              <p:cNvSpPr>
                <a:spLocks noChangeArrowheads="1"/>
              </p:cNvSpPr>
              <p:nvPr/>
            </p:nvSpPr>
            <p:spPr bwMode="auto">
              <a:xfrm>
                <a:off x="1767489" y="1606069"/>
                <a:ext cx="281235" cy="112494"/>
              </a:xfrm>
              <a:prstGeom prst="rect">
                <a:avLst/>
              </a:prstGeom>
              <a:gradFill>
                <a:gsLst>
                  <a:gs pos="100000">
                    <a:srgbClr val="031634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04" name="Rectangle 85"/>
              <p:cNvSpPr>
                <a:spLocks noChangeArrowheads="1"/>
              </p:cNvSpPr>
              <p:nvPr/>
            </p:nvSpPr>
            <p:spPr bwMode="auto">
              <a:xfrm>
                <a:off x="2948676" y="1606069"/>
                <a:ext cx="168741" cy="112494"/>
              </a:xfrm>
              <a:prstGeom prst="rect">
                <a:avLst/>
              </a:prstGeom>
              <a:gradFill>
                <a:gsLst>
                  <a:gs pos="100000">
                    <a:srgbClr val="031634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05" name="Rectangle 86"/>
              <p:cNvSpPr>
                <a:spLocks noChangeArrowheads="1"/>
              </p:cNvSpPr>
              <p:nvPr/>
            </p:nvSpPr>
            <p:spPr bwMode="auto">
              <a:xfrm>
                <a:off x="4129864" y="1606069"/>
                <a:ext cx="168741" cy="112494"/>
              </a:xfrm>
              <a:prstGeom prst="rect">
                <a:avLst/>
              </a:prstGeom>
              <a:gradFill>
                <a:gsLst>
                  <a:gs pos="100000">
                    <a:srgbClr val="339966"/>
                  </a:gs>
                  <a:gs pos="0">
                    <a:srgbClr val="99FFCC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06" name="Rectangle 87"/>
              <p:cNvSpPr>
                <a:spLocks noChangeArrowheads="1"/>
              </p:cNvSpPr>
              <p:nvPr/>
            </p:nvSpPr>
            <p:spPr bwMode="auto">
              <a:xfrm>
                <a:off x="5311052" y="1606069"/>
                <a:ext cx="281235" cy="112494"/>
              </a:xfrm>
              <a:prstGeom prst="rect">
                <a:avLst/>
              </a:prstGeom>
              <a:gradFill>
                <a:gsLst>
                  <a:gs pos="100000">
                    <a:srgbClr val="031634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07" name="Rectangle 88"/>
              <p:cNvSpPr>
                <a:spLocks noChangeArrowheads="1"/>
              </p:cNvSpPr>
              <p:nvPr/>
            </p:nvSpPr>
            <p:spPr bwMode="auto">
              <a:xfrm>
                <a:off x="1767489" y="2056045"/>
                <a:ext cx="506223" cy="112494"/>
              </a:xfrm>
              <a:prstGeom prst="rect">
                <a:avLst/>
              </a:prstGeom>
              <a:gradFill>
                <a:gsLst>
                  <a:gs pos="100000">
                    <a:srgbClr val="031634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08" name="Rectangle 89"/>
              <p:cNvSpPr>
                <a:spLocks noChangeArrowheads="1"/>
              </p:cNvSpPr>
              <p:nvPr/>
            </p:nvSpPr>
            <p:spPr bwMode="auto">
              <a:xfrm>
                <a:off x="3061170" y="2056045"/>
                <a:ext cx="281235" cy="112494"/>
              </a:xfrm>
              <a:prstGeom prst="rect">
                <a:avLst/>
              </a:prstGeom>
              <a:gradFill>
                <a:gsLst>
                  <a:gs pos="100000">
                    <a:srgbClr val="339966"/>
                  </a:gs>
                  <a:gs pos="0">
                    <a:srgbClr val="99FFCC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09" name="Rectangle 90"/>
              <p:cNvSpPr>
                <a:spLocks noChangeArrowheads="1"/>
              </p:cNvSpPr>
              <p:nvPr/>
            </p:nvSpPr>
            <p:spPr bwMode="auto">
              <a:xfrm>
                <a:off x="5311052" y="2506021"/>
                <a:ext cx="281235" cy="112494"/>
              </a:xfrm>
              <a:prstGeom prst="rect">
                <a:avLst/>
              </a:prstGeom>
              <a:gradFill>
                <a:gsLst>
                  <a:gs pos="100000">
                    <a:srgbClr val="031634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10" name="Rectangle 91"/>
              <p:cNvSpPr>
                <a:spLocks noChangeArrowheads="1"/>
              </p:cNvSpPr>
              <p:nvPr/>
            </p:nvSpPr>
            <p:spPr bwMode="auto">
              <a:xfrm>
                <a:off x="5311052" y="2056045"/>
                <a:ext cx="281235" cy="112494"/>
              </a:xfrm>
              <a:prstGeom prst="rect">
                <a:avLst/>
              </a:prstGeom>
              <a:gradFill>
                <a:gsLst>
                  <a:gs pos="100000">
                    <a:srgbClr val="031634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11" name="Rectangle 92"/>
              <p:cNvSpPr>
                <a:spLocks noChangeArrowheads="1"/>
              </p:cNvSpPr>
              <p:nvPr/>
            </p:nvSpPr>
            <p:spPr bwMode="auto">
              <a:xfrm>
                <a:off x="2048724" y="2506021"/>
                <a:ext cx="168741" cy="112494"/>
              </a:xfrm>
              <a:prstGeom prst="rect">
                <a:avLst/>
              </a:prstGeom>
              <a:gradFill>
                <a:gsLst>
                  <a:gs pos="100000">
                    <a:srgbClr val="031634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12" name="Rectangle 93"/>
              <p:cNvSpPr>
                <a:spLocks noChangeArrowheads="1"/>
              </p:cNvSpPr>
              <p:nvPr/>
            </p:nvSpPr>
            <p:spPr bwMode="auto">
              <a:xfrm>
                <a:off x="1767489" y="2955998"/>
                <a:ext cx="843706" cy="112494"/>
              </a:xfrm>
              <a:prstGeom prst="rect">
                <a:avLst/>
              </a:prstGeom>
              <a:gradFill>
                <a:gsLst>
                  <a:gs pos="100000">
                    <a:srgbClr val="031634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13" name="Rectangle 94"/>
              <p:cNvSpPr>
                <a:spLocks noChangeArrowheads="1"/>
              </p:cNvSpPr>
              <p:nvPr/>
            </p:nvSpPr>
            <p:spPr bwMode="auto">
              <a:xfrm>
                <a:off x="2948676" y="2955998"/>
                <a:ext cx="168741" cy="112494"/>
              </a:xfrm>
              <a:prstGeom prst="rect">
                <a:avLst/>
              </a:prstGeom>
              <a:gradFill>
                <a:gsLst>
                  <a:gs pos="100000">
                    <a:srgbClr val="031634"/>
                  </a:gs>
                  <a:gs pos="0">
                    <a:srgbClr val="0093DD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  <p:sp>
            <p:nvSpPr>
              <p:cNvPr id="114" name="Rectangle 95"/>
              <p:cNvSpPr>
                <a:spLocks noChangeArrowheads="1"/>
              </p:cNvSpPr>
              <p:nvPr/>
            </p:nvSpPr>
            <p:spPr bwMode="auto">
              <a:xfrm>
                <a:off x="3848629" y="2506021"/>
                <a:ext cx="168741" cy="112494"/>
              </a:xfrm>
              <a:prstGeom prst="rect">
                <a:avLst/>
              </a:prstGeom>
              <a:gradFill>
                <a:gsLst>
                  <a:gs pos="100000">
                    <a:srgbClr val="339966"/>
                  </a:gs>
                  <a:gs pos="0">
                    <a:srgbClr val="99FFCC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FontTx/>
                  <a:buNone/>
                </a:pPr>
                <a:endParaRPr lang="zh-CN" altLang="en-US" sz="2400">
                  <a:solidFill>
                    <a:srgbClr val="000099"/>
                  </a:solidFill>
                  <a:sym typeface="Times" charset="0"/>
                </a:endParaRPr>
              </a:p>
            </p:txBody>
          </p:sp>
        </p:grpSp>
        <p:sp>
          <p:nvSpPr>
            <p:cNvPr id="115" name="Straight Connector 68"/>
            <p:cNvSpPr>
              <a:spLocks noChangeShapeType="1"/>
            </p:cNvSpPr>
            <p:nvPr/>
          </p:nvSpPr>
          <p:spPr bwMode="auto">
            <a:xfrm rot="16200000" flipH="1">
              <a:off x="1725303" y="1901366"/>
              <a:ext cx="2193635" cy="1828029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6" name="Straight Connector 68"/>
            <p:cNvSpPr>
              <a:spLocks noChangeShapeType="1"/>
            </p:cNvSpPr>
            <p:nvPr/>
          </p:nvSpPr>
          <p:spPr bwMode="auto">
            <a:xfrm rot="16200000" flipH="1">
              <a:off x="2765873" y="1985736"/>
              <a:ext cx="2193635" cy="1659288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7" name="Straight Connector 68"/>
            <p:cNvSpPr>
              <a:spLocks noChangeShapeType="1"/>
            </p:cNvSpPr>
            <p:nvPr/>
          </p:nvSpPr>
          <p:spPr bwMode="auto">
            <a:xfrm rot="16200000" flipH="1">
              <a:off x="4228296" y="1704501"/>
              <a:ext cx="2193635" cy="2221758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8" name="Straight Connector 68"/>
            <p:cNvSpPr>
              <a:spLocks noChangeShapeType="1"/>
            </p:cNvSpPr>
            <p:nvPr/>
          </p:nvSpPr>
          <p:spPr bwMode="auto">
            <a:xfrm rot="5400000">
              <a:off x="3722073" y="2182601"/>
              <a:ext cx="2193635" cy="1265558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9" name="Straight Connector 68"/>
            <p:cNvSpPr>
              <a:spLocks noChangeShapeType="1"/>
            </p:cNvSpPr>
            <p:nvPr/>
          </p:nvSpPr>
          <p:spPr bwMode="auto">
            <a:xfrm rot="5400000">
              <a:off x="3947061" y="2407589"/>
              <a:ext cx="1743658" cy="1265558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0" name="Straight Connector 68"/>
            <p:cNvSpPr>
              <a:spLocks noChangeShapeType="1"/>
            </p:cNvSpPr>
            <p:nvPr/>
          </p:nvSpPr>
          <p:spPr bwMode="auto">
            <a:xfrm rot="5400000">
              <a:off x="4172049" y="2632577"/>
              <a:ext cx="1293682" cy="1265558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1" name="Straight Connector 68"/>
            <p:cNvSpPr>
              <a:spLocks noChangeShapeType="1"/>
            </p:cNvSpPr>
            <p:nvPr/>
          </p:nvSpPr>
          <p:spPr bwMode="auto">
            <a:xfrm rot="16200000" flipH="1">
              <a:off x="1922168" y="2266971"/>
              <a:ext cx="1743658" cy="1546794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2" name="Straight Connector 68"/>
            <p:cNvSpPr>
              <a:spLocks noChangeShapeType="1"/>
            </p:cNvSpPr>
            <p:nvPr/>
          </p:nvSpPr>
          <p:spPr bwMode="auto">
            <a:xfrm rot="16200000" flipH="1">
              <a:off x="3693950" y="1676378"/>
              <a:ext cx="1743658" cy="2727981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3" name="Straight Connector 68"/>
            <p:cNvSpPr>
              <a:spLocks noChangeShapeType="1"/>
            </p:cNvSpPr>
            <p:nvPr/>
          </p:nvSpPr>
          <p:spPr bwMode="auto">
            <a:xfrm rot="16200000" flipH="1">
              <a:off x="2119032" y="2632577"/>
              <a:ext cx="1293682" cy="1265558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4" name="Straight Connector 68"/>
            <p:cNvSpPr>
              <a:spLocks noChangeShapeType="1"/>
            </p:cNvSpPr>
            <p:nvPr/>
          </p:nvSpPr>
          <p:spPr bwMode="auto">
            <a:xfrm rot="16200000" flipH="1">
              <a:off x="4368914" y="2182601"/>
              <a:ext cx="1293682" cy="2165511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5" name="Straight Connector 68"/>
            <p:cNvSpPr>
              <a:spLocks noChangeShapeType="1"/>
            </p:cNvSpPr>
            <p:nvPr/>
          </p:nvSpPr>
          <p:spPr bwMode="auto">
            <a:xfrm rot="16200000" flipH="1">
              <a:off x="2287775" y="2970059"/>
              <a:ext cx="843706" cy="1040570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6" name="Straight Connector 68"/>
            <p:cNvSpPr>
              <a:spLocks noChangeShapeType="1"/>
            </p:cNvSpPr>
            <p:nvPr/>
          </p:nvSpPr>
          <p:spPr bwMode="auto">
            <a:xfrm rot="16200000" flipH="1">
              <a:off x="3047110" y="3054430"/>
              <a:ext cx="843706" cy="871829"/>
            </a:xfrm>
            <a:prstGeom prst="line">
              <a:avLst/>
            </a:prstGeom>
            <a:noFill/>
            <a:ln w="28575" cmpd="sng">
              <a:solidFill>
                <a:srgbClr val="006699"/>
              </a:solidFill>
              <a:prstDash val="sysDot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56710" y="5006982"/>
            <a:ext cx="8252146" cy="1374790"/>
            <a:chOff x="942532" y="3755236"/>
            <a:chExt cx="6189110" cy="1031092"/>
          </a:xfrm>
        </p:grpSpPr>
        <p:sp>
          <p:nvSpPr>
            <p:cNvPr id="84" name="Rectangle 42"/>
            <p:cNvSpPr>
              <a:spLocks noChangeArrowheads="1"/>
            </p:cNvSpPr>
            <p:nvPr/>
          </p:nvSpPr>
          <p:spPr bwMode="auto">
            <a:xfrm>
              <a:off x="942532" y="3942622"/>
              <a:ext cx="6187174" cy="843706"/>
            </a:xfrm>
            <a:prstGeom prst="rect">
              <a:avLst/>
            </a:prstGeom>
            <a:gradFill>
              <a:gsLst>
                <a:gs pos="100000">
                  <a:srgbClr val="A6A6A6"/>
                </a:gs>
                <a:gs pos="0">
                  <a:srgbClr val="D9D9D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buFontTx/>
                <a:buNone/>
              </a:pPr>
              <a:endParaRPr lang="zh-CN" altLang="en-US" sz="2400">
                <a:solidFill>
                  <a:srgbClr val="000099"/>
                </a:solidFill>
                <a:sym typeface="Times" charset="0"/>
              </a:endParaRPr>
            </a:p>
          </p:txBody>
        </p:sp>
        <p:sp>
          <p:nvSpPr>
            <p:cNvPr id="85" name="TextBox 7"/>
            <p:cNvSpPr>
              <a:spLocks noChangeArrowheads="1"/>
            </p:cNvSpPr>
            <p:nvPr/>
          </p:nvSpPr>
          <p:spPr bwMode="auto">
            <a:xfrm>
              <a:off x="1486253" y="4416048"/>
              <a:ext cx="549670" cy="3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硬件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pic>
          <p:nvPicPr>
            <p:cNvPr id="99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CFAFB"/>
                </a:clrFrom>
                <a:clrTo>
                  <a:srgbClr val="FCFA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" t="38399" r="2399" b="38399"/>
            <a:stretch>
              <a:fillRect/>
            </a:stretch>
          </p:blipFill>
          <p:spPr bwMode="auto">
            <a:xfrm>
              <a:off x="3143197" y="4050471"/>
              <a:ext cx="1087443" cy="386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Rectangle 80"/>
            <p:cNvSpPr>
              <a:spLocks/>
            </p:cNvSpPr>
            <p:nvPr/>
          </p:nvSpPr>
          <p:spPr bwMode="auto">
            <a:xfrm>
              <a:off x="1142976" y="4080939"/>
              <a:ext cx="737007" cy="337482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 cmpd="sng">
              <a:solidFill>
                <a:srgbClr val="007C8B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buFontTx/>
                <a:buNone/>
              </a:pPr>
              <a:r>
                <a:rPr lang="zh-CN" altLang="en-US" sz="2133" b="1" spc="-133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缓存</a:t>
              </a:r>
              <a:endParaRPr lang="en-US" altLang="zh-CN" sz="2133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101" name="Rectangle 81"/>
            <p:cNvSpPr>
              <a:spLocks/>
            </p:cNvSpPr>
            <p:nvPr/>
          </p:nvSpPr>
          <p:spPr bwMode="auto">
            <a:xfrm>
              <a:off x="1823736" y="4137186"/>
              <a:ext cx="731212" cy="337482"/>
            </a:xfrm>
            <a:prstGeom prst="rect">
              <a:avLst/>
            </a:prstGeom>
            <a:gradFill>
              <a:gsLst>
                <a:gs pos="100000">
                  <a:srgbClr val="007C8B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 cmpd="sng">
              <a:solidFill>
                <a:srgbClr val="007C8B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buFontTx/>
                <a:buNone/>
              </a:pPr>
              <a:r>
                <a:rPr lang="en-US" altLang="zh-CN" sz="2133" b="1" spc="-133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MMU</a:t>
              </a:r>
              <a:endParaRPr lang="en-US" altLang="zh-CN" sz="2133" b="1" spc="-1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pic>
          <p:nvPicPr>
            <p:cNvPr id="102" name="Picture 8" descr="http://www.microsoft.com/athome/images/tiptalk/65595_harddrive3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531" y="4037582"/>
              <a:ext cx="632779" cy="677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" name="TextBox 167"/>
            <p:cNvSpPr>
              <a:spLocks noChangeArrowheads="1"/>
            </p:cNvSpPr>
            <p:nvPr/>
          </p:nvSpPr>
          <p:spPr bwMode="auto">
            <a:xfrm>
              <a:off x="3022168" y="3780653"/>
              <a:ext cx="9497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</a:p>
          </p:txBody>
        </p:sp>
        <p:sp>
          <p:nvSpPr>
            <p:cNvPr id="128" name="TextBox 168"/>
            <p:cNvSpPr>
              <a:spLocks noChangeArrowheads="1"/>
            </p:cNvSpPr>
            <p:nvPr/>
          </p:nvSpPr>
          <p:spPr bwMode="auto">
            <a:xfrm>
              <a:off x="4283968" y="3755253"/>
              <a:ext cx="15148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m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sp>
          <p:nvSpPr>
            <p:cNvPr id="129" name="Rectangle 56"/>
            <p:cNvSpPr>
              <a:spLocks/>
            </p:cNvSpPr>
            <p:nvPr/>
          </p:nvSpPr>
          <p:spPr bwMode="auto">
            <a:xfrm>
              <a:off x="3117418" y="3912197"/>
              <a:ext cx="1914743" cy="112494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buFontTx/>
                <a:buNone/>
              </a:pPr>
              <a:endParaRPr lang="zh-CN" altLang="en-US" sz="2400">
                <a:solidFill>
                  <a:srgbClr val="000099"/>
                </a:solidFill>
                <a:sym typeface="Times" charset="0"/>
              </a:endParaRPr>
            </a:p>
          </p:txBody>
        </p:sp>
        <p:sp>
          <p:nvSpPr>
            <p:cNvPr id="130" name="Rectangle 78"/>
            <p:cNvSpPr>
              <a:spLocks/>
            </p:cNvSpPr>
            <p:nvPr/>
          </p:nvSpPr>
          <p:spPr bwMode="auto">
            <a:xfrm>
              <a:off x="4268139" y="3912197"/>
              <a:ext cx="2562756" cy="112494"/>
            </a:xfrm>
            <a:prstGeom prst="rect">
              <a:avLst/>
            </a:prstGeom>
            <a:gradFill>
              <a:gsLst>
                <a:gs pos="100000">
                  <a:srgbClr val="996600"/>
                </a:gs>
                <a:gs pos="0">
                  <a:srgbClr val="FFCC99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buFontTx/>
                <a:buNone/>
              </a:pPr>
              <a:endParaRPr lang="zh-CN" altLang="en-US" sz="2400">
                <a:solidFill>
                  <a:srgbClr val="000099"/>
                </a:solidFill>
                <a:sym typeface="Times" charset="0"/>
              </a:endParaRPr>
            </a:p>
          </p:txBody>
        </p:sp>
        <p:sp>
          <p:nvSpPr>
            <p:cNvPr id="131" name="TextBox 79"/>
            <p:cNvSpPr>
              <a:spLocks noChangeArrowheads="1"/>
            </p:cNvSpPr>
            <p:nvPr/>
          </p:nvSpPr>
          <p:spPr bwMode="auto">
            <a:xfrm>
              <a:off x="6588224" y="3755236"/>
              <a:ext cx="5434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buFontTx/>
                <a:buNone/>
              </a:pP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M&gt;&gt;m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cs typeface="MS PGothic" charset="0"/>
                <a:sym typeface="MS PGothic" charset="0"/>
              </a:endParaRPr>
            </a:p>
          </p:txBody>
        </p:sp>
        <p:pic>
          <p:nvPicPr>
            <p:cNvPr id="132" name="Picture 8" descr="http://www.microsoft.com/athome/images/tiptalk/65595_harddrive3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1901" y="4024691"/>
              <a:ext cx="632779" cy="677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33" name="Picture 8" descr="http://www.microsoft.com/athome/images/tiptalk/65595_harddrive3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515" y="4005942"/>
              <a:ext cx="632779" cy="677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34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CFAFB"/>
                </a:clrFrom>
                <a:clrTo>
                  <a:srgbClr val="FCFA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" t="38399" r="2399" b="38399"/>
            <a:stretch>
              <a:fillRect/>
            </a:stretch>
          </p:blipFill>
          <p:spPr bwMode="auto">
            <a:xfrm>
              <a:off x="3236943" y="4187574"/>
              <a:ext cx="1087443" cy="38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E318494B-89F2-4950-98BC-F329997D56D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操作系统的存储抽象</a:t>
            </a:r>
          </a:p>
        </p:txBody>
      </p:sp>
      <p:sp>
        <p:nvSpPr>
          <p:cNvPr id="72" name="文本占位符 1">
            <a:extLst>
              <a:ext uri="{FF2B5EF4-FFF2-40B4-BE49-F238E27FC236}">
                <a16:creationId xmlns:a16="http://schemas.microsoft.com/office/drawing/2014/main" id="{7B60F6EE-6E29-434D-8EE0-4A8090330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73" name="文本占位符 2">
            <a:extLst>
              <a:ext uri="{FF2B5EF4-FFF2-40B4-BE49-F238E27FC236}">
                <a16:creationId xmlns:a16="http://schemas.microsoft.com/office/drawing/2014/main" id="{DEB04287-831F-4D65-B90E-7F073A82B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74" name="文本占位符 3">
            <a:extLst>
              <a:ext uri="{FF2B5EF4-FFF2-40B4-BE49-F238E27FC236}">
                <a16:creationId xmlns:a16="http://schemas.microsoft.com/office/drawing/2014/main" id="{0D6012FE-4B50-4E01-8F0C-7CE6ACF519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75" name="文本占位符 4">
            <a:extLst>
              <a:ext uri="{FF2B5EF4-FFF2-40B4-BE49-F238E27FC236}">
                <a16:creationId xmlns:a16="http://schemas.microsoft.com/office/drawing/2014/main" id="{5CC84408-F15C-4CDD-A808-3CF4275B2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76" name="文本占位符 5">
            <a:extLst>
              <a:ext uri="{FF2B5EF4-FFF2-40B4-BE49-F238E27FC236}">
                <a16:creationId xmlns:a16="http://schemas.microsoft.com/office/drawing/2014/main" id="{A5A7BDF0-07BA-4FE4-9DC5-B8F5A3E2A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39048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Wingdings" panose="05000000000000000000" pitchFamily="2" charset="2"/>
          <a:buChar char="Ø"/>
          <a:defRPr sz="2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10039</TotalTime>
  <Words>3331</Words>
  <Application>Microsoft Office PowerPoint</Application>
  <PresentationFormat>宽屏</PresentationFormat>
  <Paragraphs>620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Century Gothic</vt:lpstr>
      <vt:lpstr>Wingdings</vt:lpstr>
      <vt:lpstr>华文宋体</vt:lpstr>
      <vt:lpstr>等线</vt:lpstr>
      <vt:lpstr>Calibri</vt:lpstr>
      <vt:lpstr>Arial</vt:lpstr>
      <vt:lpstr>微软雅黑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志超</cp:lastModifiedBy>
  <cp:revision>482</cp:revision>
  <dcterms:created xsi:type="dcterms:W3CDTF">2015-08-18T02:51:41Z</dcterms:created>
  <dcterms:modified xsi:type="dcterms:W3CDTF">2021-12-06T05:33:49Z</dcterms:modified>
  <cp:category/>
</cp:coreProperties>
</file>